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74" r:id="rId7"/>
    <p:sldId id="270" r:id="rId8"/>
    <p:sldId id="260" r:id="rId9"/>
    <p:sldId id="261" r:id="rId10"/>
    <p:sldId id="262" r:id="rId11"/>
    <p:sldId id="271" r:id="rId12"/>
    <p:sldId id="272" r:id="rId13"/>
    <p:sldId id="263" r:id="rId14"/>
    <p:sldId id="273"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1109" y="28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E791E98-B68D-DE5C-982B-350013465BF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B05B2C2-5F3C-9766-2AF2-E8A25E218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713AE7A-0BDA-1ED9-2606-711865DF20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31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C0D66117-9736-2475-A9E7-BC7375CDC0D0}"/>
            </a:ext>
          </a:extLst>
        </p:cNvPr>
        <p:cNvGrpSpPr/>
        <p:nvPr/>
      </p:nvGrpSpPr>
      <p:grpSpPr>
        <a:xfrm>
          <a:off x="0" y="0"/>
          <a:ext cx="0" cy="0"/>
          <a:chOff x="0" y="0"/>
          <a:chExt cx="0" cy="0"/>
        </a:xfrm>
      </p:grpSpPr>
      <p:sp>
        <p:nvSpPr>
          <p:cNvPr id="156" name="Google Shape;156;p4:notes">
            <a:extLst>
              <a:ext uri="{FF2B5EF4-FFF2-40B4-BE49-F238E27FC236}">
                <a16:creationId xmlns:a16="http://schemas.microsoft.com/office/drawing/2014/main" id="{3C1DAEA7-A3FD-2253-877D-449453FE06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a:extLst>
              <a:ext uri="{FF2B5EF4-FFF2-40B4-BE49-F238E27FC236}">
                <a16:creationId xmlns:a16="http://schemas.microsoft.com/office/drawing/2014/main" id="{C27C2BF9-1FE3-1561-ADBC-4ABE5918D7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579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C32C54F7-F6A8-CED4-49D3-C4EEBCD02063}"/>
            </a:ext>
          </a:extLst>
        </p:cNvPr>
        <p:cNvGrpSpPr/>
        <p:nvPr/>
      </p:nvGrpSpPr>
      <p:grpSpPr>
        <a:xfrm>
          <a:off x="0" y="0"/>
          <a:ext cx="0" cy="0"/>
          <a:chOff x="0" y="0"/>
          <a:chExt cx="0" cy="0"/>
        </a:xfrm>
      </p:grpSpPr>
      <p:sp>
        <p:nvSpPr>
          <p:cNvPr id="164" name="Google Shape;164;p5:notes">
            <a:extLst>
              <a:ext uri="{FF2B5EF4-FFF2-40B4-BE49-F238E27FC236}">
                <a16:creationId xmlns:a16="http://schemas.microsoft.com/office/drawing/2014/main" id="{0FCEE17E-30F0-0F65-B753-E63893220F1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a:extLst>
              <a:ext uri="{FF2B5EF4-FFF2-40B4-BE49-F238E27FC236}">
                <a16:creationId xmlns:a16="http://schemas.microsoft.com/office/drawing/2014/main" id="{5D8C2E62-2727-9714-780F-36C55C0339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156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29A01AF-585C-FB99-5726-B625A734FD2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73C0ECC-FD6D-CE65-0D0A-66CA03078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76103A87-06BC-D0D9-B8D1-9834B2E651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357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9B5C748C-4EFF-3846-93C8-20B3B565104C}"/>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22F42DB-2C00-8FE7-E385-03E0CCDD56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3F96F41-52E0-4777-781F-B1788722B6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2710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oogle.github.io/googletest/" TargetMode="External"/><Relationship Id="rId3" Type="http://schemas.openxmlformats.org/officeDocument/2006/relationships/audio" Target="../media/media13.m4a"/><Relationship Id="rId7" Type="http://schemas.openxmlformats.org/officeDocument/2006/relationships/hyperlink" Target="https://www.parasoft.com/" TargetMode="External"/><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hyperlink" Target="https://cppcheck.sourceforge.io/" TargetMode="External"/><Relationship Id="rId5" Type="http://schemas.openxmlformats.org/officeDocument/2006/relationships/notesSlide" Target="../notesSlides/notesSlide13.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fortinet.com/resources/cyberglossary/artificial-intelligence-in-cybersecurity" TargetMode="External"/><Relationship Id="rId13" Type="http://schemas.openxmlformats.org/officeDocument/2006/relationships/hyperlink" Target="https://www.softwaretestinghelp.com/what-is-negative-testing/" TargetMode="External"/><Relationship Id="rId3" Type="http://schemas.openxmlformats.org/officeDocument/2006/relationships/audio" Target="../media/media17.m4a"/><Relationship Id="rId7" Type="http://schemas.openxmlformats.org/officeDocument/2006/relationships/hyperlink" Target="https://linfordco.com/blog/information-security-policies/" TargetMode="External"/><Relationship Id="rId12" Type="http://schemas.openxmlformats.org/officeDocument/2006/relationships/hyperlink" Target="https://phoenixnap.com/blog/encryption-in-use"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digitalguardian.com/blog/understanding-zero-trust-security-model-safeguard-digital-infrastructure" TargetMode="External"/><Relationship Id="rId11" Type="http://schemas.openxmlformats.org/officeDocument/2006/relationships/hyperlink" Target="https://www.digicert.com/blog/lenovos-superfish-adware-perils-self-signed-certificates" TargetMode="External"/><Relationship Id="rId5" Type="http://schemas.openxmlformats.org/officeDocument/2006/relationships/notesSlide" Target="../notesSlides/notesSlide17.xml"/><Relationship Id="rId15" Type="http://schemas.openxmlformats.org/officeDocument/2006/relationships/image" Target="../media/image4.png"/><Relationship Id="rId10" Type="http://schemas.openxmlformats.org/officeDocument/2006/relationships/hyperlink" Target="https://www.microsoft.com/en-us/security/business/security-101/what-is-devsecops" TargetMode="External"/><Relationship Id="rId4" Type="http://schemas.openxmlformats.org/officeDocument/2006/relationships/slideLayout" Target="../slideLayouts/slideLayout2.xml"/><Relationship Id="rId9" Type="http://schemas.openxmlformats.org/officeDocument/2006/relationships/hyperlink" Target="https://www.techtarget.com/searchsecurity/feature/Best-practices-to-secure-data-at-rest-in-use-and-in-motion" TargetMode="External"/><Relationship Id="rId1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Keegan Sevener</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Recorded Sound">
            <a:hlinkClick r:id="" action="ppaction://media"/>
            <a:extLst>
              <a:ext uri="{FF2B5EF4-FFF2-40B4-BE49-F238E27FC236}">
                <a16:creationId xmlns:a16="http://schemas.microsoft.com/office/drawing/2014/main" id="{D995EFCC-8D4F-D3A2-46A4-979EEB291D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75185"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85"/>
    </mc:Choice>
    <mc:Fallback xmlns="">
      <p:transition spd="slow" advTm="11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129672"/>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a:t>
            </a:r>
            <a:br>
              <a:rPr lang="en-US" dirty="0"/>
            </a:br>
            <a:r>
              <a:rPr lang="en-US" dirty="0"/>
              <a:t>Retrieve Removed Element</a:t>
            </a:r>
            <a:endParaRPr dirty="0"/>
          </a:p>
        </p:txBody>
      </p:sp>
      <p:sp>
        <p:nvSpPr>
          <p:cNvPr id="196" name="Google Shape;196;g9504e29505_0_0"/>
          <p:cNvSpPr txBox="1">
            <a:spLocks noGrp="1"/>
          </p:cNvSpPr>
          <p:nvPr>
            <p:ph type="body" idx="1"/>
          </p:nvPr>
        </p:nvSpPr>
        <p:spPr>
          <a:xfrm>
            <a:off x="685800" y="1667433"/>
            <a:ext cx="10820400" cy="43541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tests checks that a value is successfully removed by attempting to retrieve it after removal and comparing the values.</a:t>
            </a:r>
          </a:p>
          <a:p>
            <a:pPr marL="0" lvl="0" indent="0" algn="l" rtl="0">
              <a:lnSpc>
                <a:spcPct val="90000"/>
              </a:lnSpc>
              <a:spcBef>
                <a:spcPts val="1000"/>
              </a:spcBef>
              <a:spcAft>
                <a:spcPts val="0"/>
              </a:spcAft>
              <a:buSzPts val="1800"/>
              <a:buNone/>
            </a:pPr>
            <a:r>
              <a:rPr lang="en-US" dirty="0"/>
              <a:t>Test: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D4DBE3E-93D1-7443-2738-85417D0F3C38}"/>
              </a:ext>
            </a:extLst>
          </p:cNvPr>
          <p:cNvPicPr>
            <a:picLocks noChangeAspect="1"/>
          </p:cNvPicPr>
          <p:nvPr/>
        </p:nvPicPr>
        <p:blipFill>
          <a:blip r:embed="rId7"/>
          <a:stretch>
            <a:fillRect/>
          </a:stretch>
        </p:blipFill>
        <p:spPr>
          <a:xfrm>
            <a:off x="685800" y="2891092"/>
            <a:ext cx="7764082" cy="2581880"/>
          </a:xfrm>
          <a:prstGeom prst="rect">
            <a:avLst/>
          </a:prstGeom>
        </p:spPr>
      </p:pic>
      <p:pic>
        <p:nvPicPr>
          <p:cNvPr id="5" name="Picture 4">
            <a:extLst>
              <a:ext uri="{FF2B5EF4-FFF2-40B4-BE49-F238E27FC236}">
                <a16:creationId xmlns:a16="http://schemas.microsoft.com/office/drawing/2014/main" id="{EBA31363-1470-50E5-20C5-846DC6A638A2}"/>
              </a:ext>
            </a:extLst>
          </p:cNvPr>
          <p:cNvPicPr>
            <a:picLocks noChangeAspect="1"/>
          </p:cNvPicPr>
          <p:nvPr/>
        </p:nvPicPr>
        <p:blipFill>
          <a:blip r:embed="rId8"/>
          <a:stretch>
            <a:fillRect/>
          </a:stretch>
        </p:blipFill>
        <p:spPr>
          <a:xfrm>
            <a:off x="685800" y="5946317"/>
            <a:ext cx="7274631" cy="524399"/>
          </a:xfrm>
          <a:prstGeom prst="rect">
            <a:avLst/>
          </a:prstGeom>
        </p:spPr>
      </p:pic>
      <p:pic>
        <p:nvPicPr>
          <p:cNvPr id="2" name="Slide 10">
            <a:hlinkClick r:id="" action="ppaction://media"/>
            <a:extLst>
              <a:ext uri="{FF2B5EF4-FFF2-40B4-BE49-F238E27FC236}">
                <a16:creationId xmlns:a16="http://schemas.microsoft.com/office/drawing/2014/main" id="{F6EF0D44-75B9-AACE-33E7-25185FADA6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85943" y="6389463"/>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049"/>
    </mc:Choice>
    <mc:Fallback xmlns="">
      <p:transition spd="slow" advTm="34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3CA2BA6-A272-C61F-B5B4-2B167D56C91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A687893-94A3-E3B9-4D14-622685DCF1EB}"/>
              </a:ext>
            </a:extLst>
          </p:cNvPr>
          <p:cNvSpPr txBox="1">
            <a:spLocks noGrp="1"/>
          </p:cNvSpPr>
          <p:nvPr>
            <p:ph type="title"/>
          </p:nvPr>
        </p:nvSpPr>
        <p:spPr>
          <a:xfrm>
            <a:off x="2895600" y="129672"/>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a:t>
            </a:r>
            <a:br>
              <a:rPr lang="en-US" dirty="0"/>
            </a:br>
            <a:r>
              <a:rPr lang="en-US" dirty="0"/>
              <a:t>Validate Max Value</a:t>
            </a:r>
            <a:endParaRPr dirty="0"/>
          </a:p>
        </p:txBody>
      </p:sp>
      <p:sp>
        <p:nvSpPr>
          <p:cNvPr id="196" name="Google Shape;196;g9504e29505_0_0">
            <a:extLst>
              <a:ext uri="{FF2B5EF4-FFF2-40B4-BE49-F238E27FC236}">
                <a16:creationId xmlns:a16="http://schemas.microsoft.com/office/drawing/2014/main" id="{F19554BA-88DD-621C-220E-87AC656FB9E2}"/>
              </a:ext>
            </a:extLst>
          </p:cNvPr>
          <p:cNvSpPr txBox="1">
            <a:spLocks noGrp="1"/>
          </p:cNvSpPr>
          <p:nvPr>
            <p:ph type="body" idx="1"/>
          </p:nvPr>
        </p:nvSpPr>
        <p:spPr>
          <a:xfrm>
            <a:off x="685800" y="1688951"/>
            <a:ext cx="10820400" cy="43730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validates that the collection’s size is greater than a certain value with multiple checks.</a:t>
            </a:r>
          </a:p>
          <a:p>
            <a:pPr marL="0" lvl="0" indent="0" algn="l" rtl="0">
              <a:lnSpc>
                <a:spcPct val="90000"/>
              </a:lnSpc>
              <a:spcBef>
                <a:spcPts val="1000"/>
              </a:spcBef>
              <a:spcAft>
                <a:spcPts val="0"/>
              </a:spcAft>
              <a:buSzPts val="1800"/>
              <a:buNone/>
            </a:pPr>
            <a:r>
              <a:rPr lang="en-US" dirty="0"/>
              <a:t>Test: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Results:</a:t>
            </a:r>
            <a:endParaRPr dirty="0"/>
          </a:p>
        </p:txBody>
      </p:sp>
      <p:pic>
        <p:nvPicPr>
          <p:cNvPr id="197" name="Google Shape;197;g9504e29505_0_0" descr="Green Pace logo">
            <a:extLst>
              <a:ext uri="{FF2B5EF4-FFF2-40B4-BE49-F238E27FC236}">
                <a16:creationId xmlns:a16="http://schemas.microsoft.com/office/drawing/2014/main" id="{739EAB54-5707-4017-1226-A68B644D3A6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08C29CD-18F6-46C0-D4C3-BB434B17CDDA}"/>
              </a:ext>
            </a:extLst>
          </p:cNvPr>
          <p:cNvPicPr>
            <a:picLocks noChangeAspect="1"/>
          </p:cNvPicPr>
          <p:nvPr/>
        </p:nvPicPr>
        <p:blipFill>
          <a:blip r:embed="rId7"/>
          <a:stretch>
            <a:fillRect/>
          </a:stretch>
        </p:blipFill>
        <p:spPr>
          <a:xfrm>
            <a:off x="685800" y="2836697"/>
            <a:ext cx="7762405" cy="2766300"/>
          </a:xfrm>
          <a:prstGeom prst="rect">
            <a:avLst/>
          </a:prstGeom>
        </p:spPr>
      </p:pic>
      <p:pic>
        <p:nvPicPr>
          <p:cNvPr id="5" name="Picture 4">
            <a:extLst>
              <a:ext uri="{FF2B5EF4-FFF2-40B4-BE49-F238E27FC236}">
                <a16:creationId xmlns:a16="http://schemas.microsoft.com/office/drawing/2014/main" id="{A41619CF-5D23-F6BC-E188-3ADB4C9B0850}"/>
              </a:ext>
            </a:extLst>
          </p:cNvPr>
          <p:cNvPicPr>
            <a:picLocks noChangeAspect="1"/>
          </p:cNvPicPr>
          <p:nvPr/>
        </p:nvPicPr>
        <p:blipFill>
          <a:blip r:embed="rId8"/>
          <a:stretch>
            <a:fillRect/>
          </a:stretch>
        </p:blipFill>
        <p:spPr>
          <a:xfrm>
            <a:off x="685800" y="5911394"/>
            <a:ext cx="6897509" cy="527745"/>
          </a:xfrm>
          <a:prstGeom prst="rect">
            <a:avLst/>
          </a:prstGeom>
        </p:spPr>
      </p:pic>
      <p:pic>
        <p:nvPicPr>
          <p:cNvPr id="2" name="Slide 11">
            <a:hlinkClick r:id="" action="ppaction://media"/>
            <a:extLst>
              <a:ext uri="{FF2B5EF4-FFF2-40B4-BE49-F238E27FC236}">
                <a16:creationId xmlns:a16="http://schemas.microsoft.com/office/drawing/2014/main" id="{14B1A00D-5B4A-6955-13A0-59831ADB5C5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53670" y="6346069"/>
            <a:ext cx="487363" cy="487363"/>
          </a:xfrm>
          <a:prstGeom prst="rect">
            <a:avLst/>
          </a:prstGeom>
        </p:spPr>
      </p:pic>
    </p:spTree>
    <p:custDataLst>
      <p:tags r:id="rId1"/>
    </p:custDataLst>
    <p:extLst>
      <p:ext uri="{BB962C8B-B14F-4D97-AF65-F5344CB8AC3E}">
        <p14:creationId xmlns:p14="http://schemas.microsoft.com/office/powerpoint/2010/main" val="3741072126"/>
      </p:ext>
    </p:extLst>
  </p:cSld>
  <p:clrMapOvr>
    <a:masterClrMapping/>
  </p:clrMapOvr>
  <mc:AlternateContent xmlns:mc="http://schemas.openxmlformats.org/markup-compatibility/2006" xmlns:p14="http://schemas.microsoft.com/office/powerpoint/2010/main">
    <mc:Choice Requires="p14">
      <p:transition spd="slow" p14:dur="2000" advTm="27849"/>
    </mc:Choice>
    <mc:Fallback xmlns="">
      <p:transition spd="slow" advTm="27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2">
            <a:hlinkClick r:id="" action="ppaction://media"/>
            <a:extLst>
              <a:ext uri="{FF2B5EF4-FFF2-40B4-BE49-F238E27FC236}">
                <a16:creationId xmlns:a16="http://schemas.microsoft.com/office/drawing/2014/main" id="{7DD86E2C-0AA6-7E74-B46F-2F6D4659F15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07458"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914"/>
    </mc:Choice>
    <mc:Fallback xmlns="">
      <p:transition spd="slow" advTm="4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endParaRPr lang="en-US" sz="1600" dirty="0"/>
          </a:p>
          <a:p>
            <a:pPr marL="457200" lvl="1" indent="0">
              <a:spcBef>
                <a:spcPts val="0"/>
              </a:spcBef>
              <a:buSzPts val="2000"/>
              <a:buNone/>
            </a:pPr>
            <a:r>
              <a:rPr lang="en-US" b="1" dirty="0" err="1"/>
              <a:t>CPPCheck</a:t>
            </a:r>
            <a:r>
              <a:rPr lang="en-US" b="1" dirty="0"/>
              <a:t> </a:t>
            </a:r>
            <a:r>
              <a:rPr lang="en-US" dirty="0"/>
              <a:t>- static code analysis (</a:t>
            </a:r>
            <a:r>
              <a:rPr lang="en-US" dirty="0">
                <a:hlinkClick r:id="rId6"/>
              </a:rPr>
              <a:t>https://cppcheck.sourceforge.io/</a:t>
            </a:r>
            <a:r>
              <a:rPr lang="en-US" dirty="0"/>
              <a:t>) </a:t>
            </a:r>
          </a:p>
          <a:p>
            <a:pPr marL="457200" lvl="1" indent="0">
              <a:spcBef>
                <a:spcPts val="0"/>
              </a:spcBef>
              <a:buSzPts val="2000"/>
              <a:buNone/>
            </a:pPr>
            <a:endParaRPr lang="en-US" dirty="0"/>
          </a:p>
          <a:p>
            <a:pPr marL="457200" lvl="1" indent="0">
              <a:spcBef>
                <a:spcPts val="0"/>
              </a:spcBef>
              <a:buSzPts val="2000"/>
              <a:buNone/>
            </a:pPr>
            <a:r>
              <a:rPr lang="en-US" b="1" dirty="0" err="1"/>
              <a:t>Parasoft</a:t>
            </a:r>
            <a:r>
              <a:rPr lang="en-US" b="1" dirty="0"/>
              <a:t> </a:t>
            </a:r>
            <a:r>
              <a:rPr lang="en-US" dirty="0"/>
              <a:t>- automated testing suite (</a:t>
            </a:r>
            <a:r>
              <a:rPr lang="en-US" dirty="0">
                <a:hlinkClick r:id="rId7"/>
              </a:rPr>
              <a:t>https://www.parasoft.com/</a:t>
            </a:r>
            <a:r>
              <a:rPr lang="en-US" dirty="0"/>
              <a:t>)</a:t>
            </a:r>
          </a:p>
          <a:p>
            <a:pPr marL="457200" lvl="1" indent="0" algn="l" rtl="0">
              <a:lnSpc>
                <a:spcPct val="90000"/>
              </a:lnSpc>
              <a:spcBef>
                <a:spcPts val="500"/>
              </a:spcBef>
              <a:spcAft>
                <a:spcPts val="0"/>
              </a:spcAft>
              <a:buClr>
                <a:schemeClr val="lt1"/>
              </a:buClr>
              <a:buSzPts val="2000"/>
              <a:buNone/>
            </a:pPr>
            <a:endParaRPr lang="en-US" sz="1600" dirty="0"/>
          </a:p>
          <a:p>
            <a:pPr marL="457200" lvl="1" indent="0">
              <a:buSzPts val="2000"/>
              <a:buNone/>
            </a:pPr>
            <a:r>
              <a:rPr lang="en-US" b="1" dirty="0" err="1"/>
              <a:t>GoogleTest</a:t>
            </a:r>
            <a:r>
              <a:rPr lang="en-US" b="1" dirty="0"/>
              <a:t> </a:t>
            </a:r>
            <a:r>
              <a:rPr lang="en-US" dirty="0"/>
              <a:t>– unit testing framework (</a:t>
            </a:r>
            <a:r>
              <a:rPr lang="en-US" dirty="0">
                <a:hlinkClick r:id="rId8"/>
              </a:rPr>
              <a:t>https://google.github.io/googletest/</a:t>
            </a:r>
            <a:r>
              <a:rPr lang="en-US" dirty="0"/>
              <a:t>)</a:t>
            </a:r>
            <a:endParaRPr dirty="0"/>
          </a:p>
        </p:txBody>
      </p:sp>
      <p:pic>
        <p:nvPicPr>
          <p:cNvPr id="211" name="Google Shape;211;p10"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Slide 13">
            <a:hlinkClick r:id="" action="ppaction://media"/>
            <a:extLst>
              <a:ext uri="{FF2B5EF4-FFF2-40B4-BE49-F238E27FC236}">
                <a16:creationId xmlns:a16="http://schemas.microsoft.com/office/drawing/2014/main" id="{10B2ED9C-62A0-FB9C-E020-8D5E30CD578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656852"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179"/>
    </mc:Choice>
    <mc:Fallback xmlns="">
      <p:transition spd="slow" advTm="54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311972" y="2194560"/>
            <a:ext cx="11194228" cy="402412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lt1"/>
              </a:buClr>
              <a:buSzPts val="2000"/>
              <a:buNone/>
            </a:pPr>
            <a:r>
              <a:rPr lang="en-US" sz="2000" dirty="0"/>
              <a:t>- Risks</a:t>
            </a:r>
          </a:p>
          <a:p>
            <a:pPr marL="685800" lvl="1" indent="-228600">
              <a:lnSpc>
                <a:spcPct val="150000"/>
              </a:lnSpc>
              <a:spcBef>
                <a:spcPts val="0"/>
              </a:spcBef>
              <a:buSzPts val="2000"/>
            </a:pPr>
            <a:r>
              <a:rPr lang="en-US" dirty="0"/>
              <a:t>Software is more difficult to secure if you wait until the end.</a:t>
            </a:r>
          </a:p>
          <a:p>
            <a:pPr marL="685800" lvl="1" indent="-228600">
              <a:lnSpc>
                <a:spcPct val="150000"/>
              </a:lnSpc>
              <a:spcBef>
                <a:spcPts val="0"/>
              </a:spcBef>
              <a:buSzPts val="2000"/>
            </a:pPr>
            <a:r>
              <a:rPr lang="en-US" dirty="0"/>
              <a:t>Waiting can make software less secure, more prone to attack.</a:t>
            </a:r>
          </a:p>
          <a:p>
            <a:pPr marL="685800" lvl="1" indent="-228600">
              <a:lnSpc>
                <a:spcPct val="150000"/>
              </a:lnSpc>
              <a:spcBef>
                <a:spcPts val="0"/>
              </a:spcBef>
              <a:buSzPts val="2000"/>
            </a:pPr>
            <a:r>
              <a:rPr lang="en-US" dirty="0"/>
              <a:t>Security requirements and employee responsibilities are ill-defined (Dunham, 2020).</a:t>
            </a:r>
          </a:p>
          <a:p>
            <a:pPr marL="0" lvl="0" indent="0" algn="l" rtl="0">
              <a:lnSpc>
                <a:spcPct val="150000"/>
              </a:lnSpc>
              <a:spcBef>
                <a:spcPts val="0"/>
              </a:spcBef>
              <a:spcAft>
                <a:spcPts val="0"/>
              </a:spcAft>
              <a:buClr>
                <a:schemeClr val="lt1"/>
              </a:buClr>
              <a:buSzPts val="2000"/>
              <a:buNone/>
            </a:pPr>
            <a:r>
              <a:rPr lang="en-US" dirty="0"/>
              <a:t>- Benefits</a:t>
            </a:r>
          </a:p>
          <a:p>
            <a:pPr marL="685800" lvl="1" indent="-228600">
              <a:lnSpc>
                <a:spcPct val="150000"/>
              </a:lnSpc>
              <a:spcBef>
                <a:spcPts val="0"/>
              </a:spcBef>
              <a:buSzPts val="2000"/>
            </a:pPr>
            <a:r>
              <a:rPr lang="en-US" dirty="0"/>
              <a:t>Incorporating security from the beginning makes development requirements clearer.</a:t>
            </a:r>
          </a:p>
          <a:p>
            <a:pPr marL="685800" lvl="1" indent="-228600">
              <a:lnSpc>
                <a:spcPct val="150000"/>
              </a:lnSpc>
              <a:spcBef>
                <a:spcPts val="0"/>
              </a:spcBef>
              <a:buSzPts val="2000"/>
            </a:pPr>
            <a:r>
              <a:rPr lang="en-US" dirty="0"/>
              <a:t>Security is easier to add.</a:t>
            </a:r>
          </a:p>
          <a:p>
            <a:pPr marL="685800" lvl="1" indent="-228600">
              <a:lnSpc>
                <a:spcPct val="150000"/>
              </a:lnSpc>
              <a:spcBef>
                <a:spcPts val="0"/>
              </a:spcBef>
              <a:buSzPts val="2000"/>
            </a:pPr>
            <a:r>
              <a:rPr lang="en-US" dirty="0"/>
              <a:t>A security mindset is reinforced within the entire development team.</a:t>
            </a:r>
          </a:p>
          <a:p>
            <a:pPr marL="685800" lvl="1" indent="-228600">
              <a:lnSpc>
                <a:spcPct val="150000"/>
              </a:lnSpc>
              <a:spcBef>
                <a:spcPts val="0"/>
              </a:spcBef>
              <a:buSzPts val="2000"/>
            </a:pPr>
            <a:r>
              <a:rPr lang="en-US" dirty="0"/>
              <a:t>Better accountability for security practices (Dunham, 2020).</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949409A5-20A1-14F7-F3FC-6074D05F33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72004"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763"/>
    </mc:Choice>
    <mc:Fallback xmlns="">
      <p:transition spd="slow" advTm="53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6FA0B7AF-54E2-C05D-EDA6-A970819E8E41}"/>
              </a:ext>
            </a:extLst>
          </p:cNvPr>
          <p:cNvSpPr>
            <a:spLocks noGrp="1"/>
          </p:cNvSpPr>
          <p:nvPr>
            <p:ph type="body" idx="1"/>
          </p:nvPr>
        </p:nvSpPr>
        <p:spPr>
          <a:xfrm>
            <a:off x="221325" y="2194560"/>
            <a:ext cx="11284875" cy="4024125"/>
          </a:xfrm>
        </p:spPr>
        <p:txBody>
          <a:bodyPr>
            <a:normAutofit/>
          </a:bodyPr>
          <a:lstStyle/>
          <a:p>
            <a:pPr>
              <a:lnSpc>
                <a:spcPct val="150000"/>
              </a:lnSpc>
            </a:pPr>
            <a:r>
              <a:rPr lang="en-US" sz="2400" dirty="0"/>
              <a:t>Start small and work through code iteratively (Microsoft, n.d.). </a:t>
            </a:r>
          </a:p>
          <a:p>
            <a:pPr lvl="1">
              <a:lnSpc>
                <a:spcPct val="150000"/>
              </a:lnSpc>
            </a:pPr>
            <a:r>
              <a:rPr lang="en-US" sz="2200" dirty="0"/>
              <a:t>Make sure one piece of software is secure before moving on.</a:t>
            </a:r>
          </a:p>
          <a:p>
            <a:pPr>
              <a:lnSpc>
                <a:spcPct val="150000"/>
              </a:lnSpc>
            </a:pPr>
            <a:r>
              <a:rPr lang="en-US" sz="2400" dirty="0"/>
              <a:t>Ensure security is a culture (Microsoft, n.d.), not an afterthought.</a:t>
            </a:r>
          </a:p>
          <a:p>
            <a:pPr>
              <a:lnSpc>
                <a:spcPct val="150000"/>
              </a:lnSpc>
            </a:pPr>
            <a:r>
              <a:rPr lang="en-US" sz="2400" dirty="0"/>
              <a:t>Review Security policy at least once a year (Dunham, 2020).</a:t>
            </a:r>
          </a:p>
          <a:p>
            <a:pPr>
              <a:lnSpc>
                <a:spcPct val="150000"/>
              </a:lnSpc>
            </a:pPr>
            <a:r>
              <a:rPr lang="en-US" sz="2400" dirty="0"/>
              <a:t>Do not abandon reliable security practices like Lenovo (Timpson, 2015).</a:t>
            </a:r>
          </a:p>
        </p:txBody>
      </p:sp>
      <p:pic>
        <p:nvPicPr>
          <p:cNvPr id="2" name="Slide 15">
            <a:hlinkClick r:id="" action="ppaction://media"/>
            <a:extLst>
              <a:ext uri="{FF2B5EF4-FFF2-40B4-BE49-F238E27FC236}">
                <a16:creationId xmlns:a16="http://schemas.microsoft.com/office/drawing/2014/main" id="{7D4B79D2-AA9C-A0CA-AD99-745CD8020E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78367" y="6346069"/>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1514"/>
    </mc:Choice>
    <mc:Fallback xmlns="">
      <p:transition spd="slow" advTm="8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800" dirty="0"/>
              <a:t>Security is an evolving field</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spcBef>
                <a:spcPts val="0"/>
              </a:spcBef>
              <a:buSzPts val="2200"/>
            </a:pPr>
            <a:r>
              <a:rPr lang="en-US" dirty="0"/>
              <a:t>Explore new encryption in use software methods such as homomorphic encryption (</a:t>
            </a:r>
            <a:r>
              <a:rPr lang="en-US" dirty="0" err="1"/>
              <a:t>Velimirovic</a:t>
            </a:r>
            <a:r>
              <a:rPr lang="en-US" dirty="0"/>
              <a:t>, 2023).</a:t>
            </a:r>
          </a:p>
          <a:p>
            <a:pPr marL="0" lvl="0" indent="0">
              <a:spcBef>
                <a:spcPts val="0"/>
              </a:spcBef>
              <a:buSzPts val="2200"/>
              <a:buNone/>
            </a:pPr>
            <a:endParaRPr lang="en-US" dirty="0"/>
          </a:p>
          <a:p>
            <a:pPr marL="228600" lvl="0" indent="-228600">
              <a:spcBef>
                <a:spcPts val="0"/>
              </a:spcBef>
              <a:buSzPts val="2200"/>
            </a:pPr>
            <a:r>
              <a:rPr lang="en-US" dirty="0"/>
              <a:t>“No one is safe</a:t>
            </a:r>
            <a:r>
              <a:rPr lang="en-US"/>
              <a:t>”, zero trust </a:t>
            </a:r>
            <a:r>
              <a:rPr lang="en-US" dirty="0"/>
              <a:t>mindset moving forward (Brook, 2024).</a:t>
            </a:r>
          </a:p>
          <a:p>
            <a:pPr marL="0" lvl="0" indent="0" algn="l" rtl="0">
              <a:lnSpc>
                <a:spcPct val="90000"/>
              </a:lnSpc>
              <a:spcBef>
                <a:spcPts val="0"/>
              </a:spcBef>
              <a:spcAft>
                <a:spcPts val="0"/>
              </a:spcAft>
              <a:buClr>
                <a:schemeClr val="lt1"/>
              </a:buClr>
              <a:buSzPts val="2200"/>
              <a:buNone/>
            </a:pPr>
            <a:endParaRPr lang="en-US" dirty="0"/>
          </a:p>
          <a:p>
            <a:pPr marL="228600" lvl="0" indent="-228600">
              <a:spcBef>
                <a:spcPts val="0"/>
              </a:spcBef>
              <a:buSzPts val="2200"/>
            </a:pPr>
            <a:r>
              <a:rPr lang="en-US" dirty="0"/>
              <a:t>Artificial intelligence solutions in advanced threat protection and intrusion prevention (Fortinet, n.d.).</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6">
            <a:hlinkClick r:id="" action="ppaction://media"/>
            <a:extLst>
              <a:ext uri="{FF2B5EF4-FFF2-40B4-BE49-F238E27FC236}">
                <a16:creationId xmlns:a16="http://schemas.microsoft.com/office/drawing/2014/main" id="{21377726-2D8A-6C9E-57E5-2CA661A02D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646094"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300"/>
    </mc:Choice>
    <mc:Fallback xmlns="">
      <p:transition spd="slow" advTm="6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221325" y="1366221"/>
            <a:ext cx="11048206" cy="5325035"/>
          </a:xfrm>
          <a:prstGeom prst="rect">
            <a:avLst/>
          </a:prstGeom>
          <a:noFill/>
          <a:ln>
            <a:noFill/>
          </a:ln>
        </p:spPr>
        <p:txBody>
          <a:bodyPr spcFirstLastPara="1" wrap="square" lIns="91425" tIns="45700" rIns="91425" bIns="45700" anchor="t" anchorCtr="0">
            <a:normAutofit fontScale="92500" lnSpcReduction="20000"/>
          </a:bodyPr>
          <a:lstStyle/>
          <a:p>
            <a:pPr marL="0" indent="0">
              <a:lnSpc>
                <a:spcPct val="160000"/>
              </a:lnSpc>
              <a:spcBef>
                <a:spcPts val="0"/>
              </a:spcBef>
              <a:buSzPts val="2200"/>
              <a:buNone/>
            </a:pPr>
            <a:r>
              <a:rPr lang="en-US" sz="1400" dirty="0"/>
              <a:t>Brook, C. (2024, October 23). </a:t>
            </a:r>
            <a:r>
              <a:rPr lang="en-US" sz="1400" i="1" dirty="0"/>
              <a:t>Understanding the zero trust security model to safeguard digital infrastructure</a:t>
            </a:r>
            <a:r>
              <a:rPr lang="en-US" sz="1400" dirty="0"/>
              <a:t>. Digital Guardian. 	</a:t>
            </a:r>
            <a:r>
              <a:rPr lang="en-US" sz="1400" dirty="0">
                <a:hlinkClick r:id="rId6"/>
              </a:rPr>
              <a:t>https://www.digitalguardian.com/blog/understanding-zero-trust-security-model-safeguard-digital-infrastructure</a:t>
            </a:r>
            <a:endParaRPr lang="en-US" sz="1400" dirty="0"/>
          </a:p>
          <a:p>
            <a:pPr marL="0" indent="0">
              <a:lnSpc>
                <a:spcPct val="160000"/>
              </a:lnSpc>
              <a:spcBef>
                <a:spcPts val="0"/>
              </a:spcBef>
              <a:buSzPts val="2200"/>
              <a:buNone/>
            </a:pPr>
            <a:r>
              <a:rPr lang="en-US" sz="1400" dirty="0"/>
              <a:t>Dunham, R. (2020, May 5). </a:t>
            </a:r>
            <a:r>
              <a:rPr lang="en-US" sz="1400" i="1" dirty="0"/>
              <a:t>The importance of a company information security policy</a:t>
            </a:r>
            <a:r>
              <a:rPr lang="en-US" sz="1400" dirty="0"/>
              <a:t>. Linford &amp; Company LLP.	</a:t>
            </a:r>
            <a:r>
              <a:rPr lang="en-US" sz="1400" dirty="0">
                <a:hlinkClick r:id="rId7"/>
              </a:rPr>
              <a:t>https://linfordco.com/blog/information-security-policies/</a:t>
            </a:r>
            <a:endParaRPr lang="en-US" sz="1400" dirty="0"/>
          </a:p>
          <a:p>
            <a:pPr marL="0" indent="0">
              <a:lnSpc>
                <a:spcPct val="160000"/>
              </a:lnSpc>
              <a:spcBef>
                <a:spcPts val="0"/>
              </a:spcBef>
              <a:buSzPts val="2200"/>
              <a:buNone/>
            </a:pPr>
            <a:r>
              <a:rPr lang="en-US" sz="1400" dirty="0"/>
              <a:t>Fortinet. (n.d.). </a:t>
            </a:r>
            <a:r>
              <a:rPr lang="en-US" sz="1400" i="1" dirty="0"/>
              <a:t>Artificial Intelligence (AI) in cybersecurity: The Future of Threat Defense</a:t>
            </a:r>
            <a:r>
              <a:rPr lang="en-US" sz="1400" dirty="0"/>
              <a:t>. Fortinet. 	</a:t>
            </a:r>
            <a:r>
              <a:rPr lang="en-US" sz="1400" dirty="0">
                <a:hlinkClick r:id="rId8"/>
              </a:rPr>
              <a:t>https://www.fortinet.com/resources/cyberglossary/artificial-intelligence-in-cybersecurity</a:t>
            </a:r>
            <a:endParaRPr lang="en-US" sz="1400" dirty="0"/>
          </a:p>
          <a:p>
            <a:pPr marL="0" indent="0">
              <a:lnSpc>
                <a:spcPct val="160000"/>
              </a:lnSpc>
              <a:spcBef>
                <a:spcPts val="0"/>
              </a:spcBef>
              <a:buSzPts val="2200"/>
              <a:buNone/>
            </a:pPr>
            <a:r>
              <a:rPr lang="en-US" sz="1400" dirty="0"/>
              <a:t>Froehlich, A. (2022, July 28). </a:t>
            </a:r>
            <a:r>
              <a:rPr lang="en-US" sz="1400" i="1" dirty="0"/>
              <a:t>How to secure data at rest, in use and in Motion</a:t>
            </a:r>
            <a:r>
              <a:rPr lang="en-US" sz="1400" dirty="0"/>
              <a:t>. 	Search Security. 	</a:t>
            </a:r>
            <a:r>
              <a:rPr lang="en-US" sz="1400" dirty="0">
                <a:hlinkClick r:id="rId9"/>
              </a:rPr>
              <a:t>https://www.techtarget.com/searchsecurity/feature/Best-practices-to-secure-data-at-rest-in-use-and-in-motion</a:t>
            </a:r>
            <a:endParaRPr lang="en-US" sz="1400" dirty="0"/>
          </a:p>
          <a:p>
            <a:pPr marL="0" indent="0">
              <a:lnSpc>
                <a:spcPct val="160000"/>
              </a:lnSpc>
              <a:spcBef>
                <a:spcPts val="0"/>
              </a:spcBef>
              <a:buSzPts val="2200"/>
              <a:buNone/>
            </a:pPr>
            <a:r>
              <a:rPr lang="en-US" sz="1400" dirty="0"/>
              <a:t>Microsoft. (n.d.). </a:t>
            </a:r>
            <a:r>
              <a:rPr lang="en-US" sz="1400" i="1" dirty="0"/>
              <a:t>What is </a:t>
            </a:r>
            <a:r>
              <a:rPr lang="en-US" sz="1400" i="1" dirty="0" err="1"/>
              <a:t>DevSecOps</a:t>
            </a:r>
            <a:r>
              <a:rPr lang="en-US" sz="1400" i="1" dirty="0"/>
              <a:t>? definition and best practices: Microsoft security</a:t>
            </a:r>
            <a:r>
              <a:rPr lang="en-US" sz="1400" dirty="0"/>
              <a:t>. What Is </a:t>
            </a:r>
            <a:r>
              <a:rPr lang="en-US" sz="1400" dirty="0" err="1"/>
              <a:t>DevSecOps</a:t>
            </a:r>
            <a:r>
              <a:rPr lang="en-US" sz="1400" dirty="0"/>
              <a:t>? </a:t>
            </a:r>
          </a:p>
          <a:p>
            <a:pPr marL="0" indent="0">
              <a:lnSpc>
                <a:spcPct val="160000"/>
              </a:lnSpc>
              <a:spcBef>
                <a:spcPts val="0"/>
              </a:spcBef>
              <a:buSzPts val="2200"/>
              <a:buNone/>
            </a:pPr>
            <a:r>
              <a:rPr lang="en-US" sz="1400" dirty="0"/>
              <a:t>	Definition and Best Practices | Microsoft Security. 					</a:t>
            </a:r>
            <a:r>
              <a:rPr lang="en-US" sz="1400" dirty="0">
                <a:hlinkClick r:id="rId10"/>
              </a:rPr>
              <a:t>https://www.microsoft.com/en-	us/security/business/security-101/what-is-devsecops</a:t>
            </a:r>
            <a:endParaRPr lang="en-US" sz="1400" dirty="0"/>
          </a:p>
          <a:p>
            <a:pPr marL="0" indent="0">
              <a:lnSpc>
                <a:spcPct val="160000"/>
              </a:lnSpc>
              <a:spcBef>
                <a:spcPts val="0"/>
              </a:spcBef>
              <a:buSzPts val="2200"/>
              <a:buNone/>
            </a:pPr>
            <a:r>
              <a:rPr lang="en-US" sz="1400" dirty="0"/>
              <a:t>Timpson, D. (2015, February 20). </a:t>
            </a:r>
            <a:r>
              <a:rPr lang="en-US" sz="1400" i="1" dirty="0"/>
              <a:t>Lenovo’s </a:t>
            </a:r>
            <a:r>
              <a:rPr lang="en-US" sz="1400" i="1" dirty="0" err="1"/>
              <a:t>superfish</a:t>
            </a:r>
            <a:r>
              <a:rPr lang="en-US" sz="1400" i="1" dirty="0"/>
              <a:t> adware and the perils of self-signed certificates</a:t>
            </a:r>
            <a:r>
              <a:rPr lang="en-US" sz="1400" dirty="0"/>
              <a:t>. DigiCert. 	</a:t>
            </a:r>
            <a:r>
              <a:rPr lang="en-US" sz="1400" dirty="0">
                <a:hlinkClick r:id="rId11"/>
              </a:rPr>
              <a:t>https://www.digicert.com/blog/lenovos-superfish-adware-perils-self-signed-certificates</a:t>
            </a:r>
            <a:endParaRPr lang="en-US" sz="1400" dirty="0"/>
          </a:p>
          <a:p>
            <a:pPr marL="0" indent="0">
              <a:lnSpc>
                <a:spcPct val="160000"/>
              </a:lnSpc>
              <a:spcBef>
                <a:spcPts val="0"/>
              </a:spcBef>
              <a:buSzPts val="2200"/>
              <a:buNone/>
            </a:pPr>
            <a:r>
              <a:rPr lang="en-US" sz="1400" dirty="0" err="1"/>
              <a:t>Velimirovic</a:t>
            </a:r>
            <a:r>
              <a:rPr lang="en-US" sz="1400" dirty="0"/>
              <a:t>, A. (2023, November 16). </a:t>
            </a:r>
            <a:r>
              <a:rPr lang="en-US" sz="1400" i="1" dirty="0"/>
              <a:t>Data Encryption in use explained</a:t>
            </a:r>
            <a:r>
              <a:rPr lang="en-US" sz="1400" dirty="0"/>
              <a:t>. </a:t>
            </a:r>
            <a:r>
              <a:rPr lang="en-US" sz="1400" dirty="0" err="1"/>
              <a:t>phoenixNAP</a:t>
            </a:r>
            <a:r>
              <a:rPr lang="en-US" sz="1400" dirty="0"/>
              <a:t> Blog. 		</a:t>
            </a:r>
            <a:r>
              <a:rPr lang="en-US" sz="1400" dirty="0">
                <a:hlinkClick r:id="rId12"/>
              </a:rPr>
              <a:t>https://phoenixnap.com/blog/encryption-in-use</a:t>
            </a:r>
            <a:endParaRPr lang="en-US" sz="1400" dirty="0"/>
          </a:p>
          <a:p>
            <a:pPr marL="0" indent="0">
              <a:lnSpc>
                <a:spcPct val="160000"/>
              </a:lnSpc>
              <a:spcBef>
                <a:spcPts val="0"/>
              </a:spcBef>
              <a:buSzPts val="2200"/>
              <a:buNone/>
            </a:pPr>
            <a:r>
              <a:rPr lang="en-US" sz="1400" dirty="0"/>
              <a:t>Vijay. (2025, May 9). </a:t>
            </a:r>
            <a:r>
              <a:rPr lang="en-US" sz="1400" i="1" dirty="0"/>
              <a:t>What is negative testing? how to write negative test cases </a:t>
            </a:r>
          </a:p>
          <a:p>
            <a:pPr marL="0" indent="0">
              <a:lnSpc>
                <a:spcPct val="160000"/>
              </a:lnSpc>
              <a:spcBef>
                <a:spcPts val="0"/>
              </a:spcBef>
              <a:buSzPts val="2200"/>
              <a:buNone/>
            </a:pPr>
            <a:r>
              <a:rPr lang="en-US" sz="1400" i="1" dirty="0"/>
              <a:t>	&amp; scenarios</a:t>
            </a:r>
            <a:r>
              <a:rPr lang="en-US" sz="1400" dirty="0"/>
              <a:t>. What is Negative Testing? How to Write Negative Test Cases &amp; Scenarios. 		</a:t>
            </a:r>
            <a:r>
              <a:rPr lang="en-US" sz="1400" dirty="0">
                <a:hlinkClick r:id="rId13"/>
              </a:rPr>
              <a:t>https://www.softwaretestinghelp.com/what-is-negative-testing/</a:t>
            </a:r>
            <a:endParaRPr lang="en-US" sz="1400" dirty="0"/>
          </a:p>
          <a:p>
            <a:pPr marL="0" indent="0">
              <a:spcBef>
                <a:spcPts val="0"/>
              </a:spcBef>
              <a:buSzPts val="2200"/>
              <a:buNone/>
            </a:pPr>
            <a:endParaRPr lang="en-US" sz="1400" dirty="0"/>
          </a:p>
          <a:p>
            <a:pPr marL="0" indent="0">
              <a:spcBef>
                <a:spcPts val="0"/>
              </a:spcBef>
              <a:buSzPts val="2200"/>
              <a:buNone/>
            </a:pPr>
            <a:endParaRPr lang="en-US" sz="1400" dirty="0"/>
          </a:p>
          <a:p>
            <a:pPr marL="0" lvl="0" indent="0" algn="l" rtl="0">
              <a:lnSpc>
                <a:spcPct val="90000"/>
              </a:lnSpc>
              <a:spcBef>
                <a:spcPts val="0"/>
              </a:spcBef>
              <a:spcAft>
                <a:spcPts val="0"/>
              </a:spcAft>
              <a:buClr>
                <a:schemeClr val="lt1"/>
              </a:buClr>
              <a:buSzPts val="2200"/>
              <a:buNone/>
            </a:pPr>
            <a:endParaRPr sz="1400" dirty="0"/>
          </a:p>
        </p:txBody>
      </p:sp>
      <p:pic>
        <p:nvPicPr>
          <p:cNvPr id="239" name="Google Shape;239;p14" descr="Green Pace logo"/>
          <p:cNvPicPr preferRelativeResize="0"/>
          <p:nvPr/>
        </p:nvPicPr>
        <p:blipFill>
          <a:blip r:embed="rId14">
            <a:alphaModFix/>
          </a:blip>
          <a:stretch>
            <a:fillRect/>
          </a:stretch>
        </p:blipFill>
        <p:spPr>
          <a:xfrm>
            <a:off x="11084074" y="5440526"/>
            <a:ext cx="886601" cy="1149225"/>
          </a:xfrm>
          <a:prstGeom prst="rect">
            <a:avLst/>
          </a:prstGeom>
          <a:noFill/>
          <a:ln>
            <a:noFill/>
          </a:ln>
        </p:spPr>
      </p:pic>
      <p:pic>
        <p:nvPicPr>
          <p:cNvPr id="2" name="Slide 17">
            <a:hlinkClick r:id="" action="ppaction://media"/>
            <a:extLst>
              <a:ext uri="{FF2B5EF4-FFF2-40B4-BE49-F238E27FC236}">
                <a16:creationId xmlns:a16="http://schemas.microsoft.com/office/drawing/2014/main" id="{3A717E40-16B5-F80E-ECB7-0A5417778780}"/>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50489"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480"/>
    </mc:Choice>
    <mc:Fallback xmlns="">
      <p:transition spd="slow" advTm="12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45775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0" y="1750779"/>
            <a:ext cx="4195482" cy="4731521"/>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000"/>
              </a:spcBef>
              <a:spcAft>
                <a:spcPts val="0"/>
              </a:spcAft>
              <a:buClr>
                <a:schemeClr val="lt1"/>
              </a:buClr>
              <a:buSzPts val="2200"/>
              <a:buNone/>
            </a:pPr>
            <a:r>
              <a:rPr lang="en-US" dirty="0"/>
              <a:t>Defense-in-depth is the utilization of multiple security methods to secure a system.</a:t>
            </a:r>
          </a:p>
          <a:p>
            <a:pPr marL="0" lvl="0" indent="0" algn="ctr" rtl="0">
              <a:lnSpc>
                <a:spcPct val="100000"/>
              </a:lnSpc>
              <a:spcBef>
                <a:spcPts val="1000"/>
              </a:spcBef>
              <a:spcAft>
                <a:spcPts val="0"/>
              </a:spcAft>
              <a:buClr>
                <a:schemeClr val="lt1"/>
              </a:buClr>
              <a:buSzPts val="2200"/>
              <a:buNone/>
            </a:pPr>
            <a:r>
              <a:rPr lang="en-US" dirty="0"/>
              <a:t>The security policy for Green Pace helps support a defense-in-depth strategy by outline best practices and coding standards which add multiple layers of security and ensures consistent and secure programming. This creates clear guidance for employees (Dunham, 2020).</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48379" y="221794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Slide 2">
            <a:hlinkClick r:id="" action="ppaction://media"/>
            <a:extLst>
              <a:ext uri="{FF2B5EF4-FFF2-40B4-BE49-F238E27FC236}">
                <a16:creationId xmlns:a16="http://schemas.microsoft.com/office/drawing/2014/main" id="{E889221E-ED4E-E042-D782-D87F6744EEC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40260"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260"/>
    </mc:Choice>
    <mc:Fallback xmlns="">
      <p:transition spd="slow" advTm="48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CDAB5B7E-1670-B42D-4DBF-D0212EF62D83}"/>
            </a:ext>
          </a:extLst>
        </p:cNvPr>
        <p:cNvGrpSpPr/>
        <p:nvPr/>
      </p:nvGrpSpPr>
      <p:grpSpPr>
        <a:xfrm>
          <a:off x="0" y="0"/>
          <a:ext cx="0" cy="0"/>
          <a:chOff x="0" y="0"/>
          <a:chExt cx="0" cy="0"/>
        </a:xfrm>
      </p:grpSpPr>
      <p:sp>
        <p:nvSpPr>
          <p:cNvPr id="159" name="Google Shape;159;p4">
            <a:extLst>
              <a:ext uri="{FF2B5EF4-FFF2-40B4-BE49-F238E27FC236}">
                <a16:creationId xmlns:a16="http://schemas.microsoft.com/office/drawing/2014/main" id="{EC00102A-2C66-B429-6D33-1F5BEA16B62F}"/>
              </a:ext>
            </a:extLst>
          </p:cNvPr>
          <p:cNvSpPr txBox="1">
            <a:spLocks noGrp="1"/>
          </p:cNvSpPr>
          <p:nvPr>
            <p:ph type="title"/>
          </p:nvPr>
        </p:nvSpPr>
        <p:spPr>
          <a:xfrm>
            <a:off x="2895600"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pic>
        <p:nvPicPr>
          <p:cNvPr id="162" name="Google Shape;162;p4" descr="Green Pace logo">
            <a:extLst>
              <a:ext uri="{FF2B5EF4-FFF2-40B4-BE49-F238E27FC236}">
                <a16:creationId xmlns:a16="http://schemas.microsoft.com/office/drawing/2014/main" id="{C68E3335-5C7A-4D4C-BA8D-FC85440E82D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Google Shape;161;p4" descr="Alt text required">
            <a:extLst>
              <a:ext uri="{FF2B5EF4-FFF2-40B4-BE49-F238E27FC236}">
                <a16:creationId xmlns:a16="http://schemas.microsoft.com/office/drawing/2014/main" id="{31887193-0FFF-F7D6-9FFF-DC2D6A404066}"/>
              </a:ext>
            </a:extLst>
          </p:cNvPr>
          <p:cNvGraphicFramePr/>
          <p:nvPr>
            <p:extLst>
              <p:ext uri="{D42A27DB-BD31-4B8C-83A1-F6EECF244321}">
                <p14:modId xmlns:p14="http://schemas.microsoft.com/office/powerpoint/2010/main" val="757217938"/>
              </p:ext>
            </p:extLst>
          </p:nvPr>
        </p:nvGraphicFramePr>
        <p:xfrm>
          <a:off x="685799" y="1420009"/>
          <a:ext cx="10061089" cy="5182162"/>
        </p:xfrm>
        <a:graphic>
          <a:graphicData uri="http://schemas.openxmlformats.org/drawingml/2006/table">
            <a:tbl>
              <a:tblPr firstRow="1" firstCol="1">
                <a:noFill/>
                <a:tableStyleId>{802198C4-3087-4945-87E3-76CBB3509B7E}</a:tableStyleId>
              </a:tblPr>
              <a:tblGrid>
                <a:gridCol w="5175405">
                  <a:extLst>
                    <a:ext uri="{9D8B030D-6E8A-4147-A177-3AD203B41FA5}">
                      <a16:colId xmlns:a16="http://schemas.microsoft.com/office/drawing/2014/main" val="20000"/>
                    </a:ext>
                  </a:extLst>
                </a:gridCol>
                <a:gridCol w="4885684">
                  <a:extLst>
                    <a:ext uri="{9D8B030D-6E8A-4147-A177-3AD203B41FA5}">
                      <a16:colId xmlns:a16="http://schemas.microsoft.com/office/drawing/2014/main" val="20001"/>
                    </a:ext>
                  </a:extLst>
                </a:gridCol>
              </a:tblGrid>
              <a:tr h="259108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Likely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Likely vulnerabilities are STD-004-CPP, STD-007-CPP, and STD-008-CPP.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These standards encapsulate security risks such as SQL injections, exceptions, and smart pointers. These risks are more likely to be exploited.</a:t>
                      </a:r>
                      <a:endParaRPr sz="36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3">
                        <a:lumMod val="20000"/>
                        <a:lumOff val="80000"/>
                      </a:scheme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Priority</a:t>
                      </a:r>
                      <a:endParaRPr lang="en-US"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High priority vulnerabilities are STD-001-CPP, STD-004-CPP, STD-005-CPP, and STD-008-CPP.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These risks include memory protection and ensuring consistent data types. They have high severity and/or likelihood.</a:t>
                      </a:r>
                      <a:endParaRPr lang="en-US" sz="14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3">
                        <a:lumMod val="20000"/>
                        <a:lumOff val="80000"/>
                      </a:schemeClr>
                    </a:solidFill>
                  </a:tcPr>
                </a:tc>
                <a:extLst>
                  <a:ext uri="{0D108BD9-81ED-4DB2-BD59-A6C34878D82A}">
                    <a16:rowId xmlns:a16="http://schemas.microsoft.com/office/drawing/2014/main" val="10000"/>
                  </a:ext>
                </a:extLst>
              </a:tr>
              <a:tr h="259108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Low priority vulnerabilities STD-006-CPP and STD-007-CPP regard assertions and exceptions.</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Medium priority vulnerabilities STD-003-CPP and STD-010-CPP concern string correctness and properly catching errors in constructors.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3">
                        <a:lumMod val="20000"/>
                        <a:lumOff val="80000"/>
                      </a:scheme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lumMod val="75000"/>
                            </a:schemeClr>
                          </a:solidFill>
                        </a:rPr>
                        <a:t>Unlikely</a:t>
                      </a:r>
                      <a:endParaRPr sz="1400" u="none" strike="noStrike" cap="none" dirty="0">
                        <a:solidFill>
                          <a:schemeClr val="accent3">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Unlikely vulnerabilities such as STD-001-CPP, STD-002-CPP, and STD-006-CPP regard issues such as properly using assertions and ensuring integrity of data values to prevent buffer overflows.</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accent3">
                              <a:lumMod val="75000"/>
                            </a:schemeClr>
                          </a:solidFill>
                        </a:rPr>
                        <a:t>These risks are less likely to be exploited.</a:t>
                      </a:r>
                      <a:endParaRPr sz="1800" u="none" strike="noStrike" cap="none" dirty="0">
                        <a:solidFill>
                          <a:schemeClr val="accent3">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pic>
        <p:nvPicPr>
          <p:cNvPr id="4" name="Slide 3">
            <a:hlinkClick r:id="" action="ppaction://media"/>
            <a:extLst>
              <a:ext uri="{FF2B5EF4-FFF2-40B4-BE49-F238E27FC236}">
                <a16:creationId xmlns:a16="http://schemas.microsoft.com/office/drawing/2014/main" id="{9A4FC80F-170F-D8B5-16B9-A9E31248D2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79581" y="6346069"/>
            <a:ext cx="487363" cy="487363"/>
          </a:xfrm>
          <a:prstGeom prst="rect">
            <a:avLst/>
          </a:prstGeom>
        </p:spPr>
      </p:pic>
    </p:spTree>
    <p:custDataLst>
      <p:tags r:id="rId1"/>
    </p:custDataLst>
    <p:extLst>
      <p:ext uri="{BB962C8B-B14F-4D97-AF65-F5344CB8AC3E}">
        <p14:creationId xmlns:p14="http://schemas.microsoft.com/office/powerpoint/2010/main" val="1838083223"/>
      </p:ext>
    </p:extLst>
  </p:cSld>
  <p:clrMapOvr>
    <a:masterClrMapping/>
  </p:clrMapOvr>
  <mc:AlternateContent xmlns:mc="http://schemas.openxmlformats.org/markup-compatibility/2006" xmlns:p14="http://schemas.microsoft.com/office/powerpoint/2010/main">
    <mc:Choice Requires="p14">
      <p:transition spd="slow" p14:dur="2000" advTm="55157"/>
    </mc:Choice>
    <mc:Fallback xmlns="">
      <p:transition spd="slow" advTm="5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3E796D2-5FF0-E20A-A20E-F618B7B51921}"/>
            </a:ext>
          </a:extLst>
        </p:cNvPr>
        <p:cNvGrpSpPr/>
        <p:nvPr/>
      </p:nvGrpSpPr>
      <p:grpSpPr>
        <a:xfrm>
          <a:off x="0" y="0"/>
          <a:ext cx="0" cy="0"/>
          <a:chOff x="0" y="0"/>
          <a:chExt cx="0" cy="0"/>
        </a:xfrm>
      </p:grpSpPr>
      <p:sp>
        <p:nvSpPr>
          <p:cNvPr id="167" name="Google Shape;167;p5">
            <a:extLst>
              <a:ext uri="{FF2B5EF4-FFF2-40B4-BE49-F238E27FC236}">
                <a16:creationId xmlns:a16="http://schemas.microsoft.com/office/drawing/2014/main" id="{DE603447-7178-5007-247B-59CA1B620BB7}"/>
              </a:ext>
            </a:extLst>
          </p:cNvPr>
          <p:cNvSpPr txBox="1">
            <a:spLocks noGrp="1"/>
          </p:cNvSpPr>
          <p:nvPr>
            <p:ph type="title"/>
          </p:nvPr>
        </p:nvSpPr>
        <p:spPr>
          <a:xfrm>
            <a:off x="3360075" y="4415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a:extLst>
              <a:ext uri="{FF2B5EF4-FFF2-40B4-BE49-F238E27FC236}">
                <a16:creationId xmlns:a16="http://schemas.microsoft.com/office/drawing/2014/main" id="{8246DD1F-1C25-7DCE-CD3A-F75ABFEB20E8}"/>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a:extLst>
              <a:ext uri="{FF2B5EF4-FFF2-40B4-BE49-F238E27FC236}">
                <a16:creationId xmlns:a16="http://schemas.microsoft.com/office/drawing/2014/main" id="{1A84442E-92D6-5CA7-BCF7-15D26032767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0BEDDC73-A609-0827-BB12-3CF3AE2ED981}"/>
              </a:ext>
            </a:extLst>
          </p:cNvPr>
          <p:cNvGraphicFramePr>
            <a:graphicFrameLocks noGrp="1"/>
          </p:cNvGraphicFramePr>
          <p:nvPr>
            <p:extLst>
              <p:ext uri="{D42A27DB-BD31-4B8C-83A1-F6EECF244321}">
                <p14:modId xmlns:p14="http://schemas.microsoft.com/office/powerpoint/2010/main" val="372443731"/>
              </p:ext>
            </p:extLst>
          </p:nvPr>
        </p:nvGraphicFramePr>
        <p:xfrm>
          <a:off x="540385" y="1050579"/>
          <a:ext cx="10543689" cy="2865120"/>
        </p:xfrm>
        <a:graphic>
          <a:graphicData uri="http://schemas.openxmlformats.org/drawingml/2006/table">
            <a:tbl>
              <a:tblPr firstRow="1" bandRow="1">
                <a:tableStyleId>{802198C4-3087-4945-87E3-76CBB3509B7E}</a:tableStyleId>
              </a:tblPr>
              <a:tblGrid>
                <a:gridCol w="2015773">
                  <a:extLst>
                    <a:ext uri="{9D8B030D-6E8A-4147-A177-3AD203B41FA5}">
                      <a16:colId xmlns:a16="http://schemas.microsoft.com/office/drawing/2014/main" val="1256300001"/>
                    </a:ext>
                  </a:extLst>
                </a:gridCol>
                <a:gridCol w="2131979">
                  <a:extLst>
                    <a:ext uri="{9D8B030D-6E8A-4147-A177-3AD203B41FA5}">
                      <a16:colId xmlns:a16="http://schemas.microsoft.com/office/drawing/2014/main" val="3469038250"/>
                    </a:ext>
                  </a:extLst>
                </a:gridCol>
                <a:gridCol w="2131979">
                  <a:extLst>
                    <a:ext uri="{9D8B030D-6E8A-4147-A177-3AD203B41FA5}">
                      <a16:colId xmlns:a16="http://schemas.microsoft.com/office/drawing/2014/main" val="681045184"/>
                    </a:ext>
                  </a:extLst>
                </a:gridCol>
                <a:gridCol w="2131979">
                  <a:extLst>
                    <a:ext uri="{9D8B030D-6E8A-4147-A177-3AD203B41FA5}">
                      <a16:colId xmlns:a16="http://schemas.microsoft.com/office/drawing/2014/main" val="622714540"/>
                    </a:ext>
                  </a:extLst>
                </a:gridCol>
                <a:gridCol w="2131979">
                  <a:extLst>
                    <a:ext uri="{9D8B030D-6E8A-4147-A177-3AD203B41FA5}">
                      <a16:colId xmlns:a16="http://schemas.microsoft.com/office/drawing/2014/main" val="3833460526"/>
                    </a:ext>
                  </a:extLst>
                </a:gridCol>
              </a:tblGrid>
              <a:tr h="512517">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1:</a:t>
                      </a:r>
                      <a:r>
                        <a:rPr lang="en-US" sz="1600" dirty="0">
                          <a:solidFill>
                            <a:schemeClr val="bg1"/>
                          </a:solidFill>
                          <a:effectLst/>
                          <a:latin typeface="Calibri" panose="020F0502020204030204" pitchFamily="34" charset="0"/>
                          <a:ea typeface="Calibri" panose="020F0502020204030204" pitchFamily="34" charset="0"/>
                        </a:rPr>
                        <a:t> </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Validate</a:t>
                      </a:r>
                      <a:r>
                        <a:rPr lang="en-US" sz="1600" b="1" dirty="0">
                          <a:solidFill>
                            <a:schemeClr val="bg1"/>
                          </a:solidFill>
                          <a:effectLst/>
                          <a:latin typeface="Calibri" panose="020F0502020204030204" pitchFamily="34" charset="0"/>
                          <a:ea typeface="Calibri" panose="020F0502020204030204" pitchFamily="34" charset="0"/>
                        </a:rPr>
                        <a:t> </a:t>
                      </a:r>
                      <a:r>
                        <a:rPr lang="en-US" sz="1600" dirty="0">
                          <a:solidFill>
                            <a:schemeClr val="bg1"/>
                          </a:solidFill>
                          <a:effectLst/>
                          <a:latin typeface="Calibri" panose="020F0502020204030204" pitchFamily="34" charset="0"/>
                          <a:ea typeface="Calibri" panose="020F0502020204030204" pitchFamily="34" charset="0"/>
                        </a:rPr>
                        <a:t>Input Data</a:t>
                      </a:r>
                    </a:p>
                  </a:txBody>
                  <a:tcPr marL="63500" marR="63500" marT="63500" marB="63500">
                    <a:solidFill>
                      <a:schemeClr val="tx2">
                        <a:lumMod val="1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effectLst/>
                          <a:latin typeface="Calibri" panose="020F0502020204030204" pitchFamily="34" charset="0"/>
                          <a:ea typeface="Calibri" panose="020F0502020204030204" pitchFamily="34" charset="0"/>
                        </a:rPr>
                        <a:t>Principle 2:</a:t>
                      </a:r>
                      <a:r>
                        <a:rPr lang="en-US" sz="1600" dirty="0">
                          <a:solidFill>
                            <a:schemeClr val="bg1"/>
                          </a:solidFill>
                          <a:effectLst/>
                          <a:latin typeface="Calibri" panose="020F0502020204030204" pitchFamily="34" charset="0"/>
                          <a:ea typeface="Calibri" panose="020F0502020204030204" pitchFamily="34"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effectLst/>
                          <a:latin typeface="Calibri" panose="020F0502020204030204" pitchFamily="34" charset="0"/>
                          <a:ea typeface="Calibri" panose="020F0502020204030204" pitchFamily="34" charset="0"/>
                        </a:rPr>
                        <a:t>Heed Compiler Warnings</a:t>
                      </a:r>
                    </a:p>
                    <a:p>
                      <a:pPr algn="ctr"/>
                      <a:endParaRPr lang="en-US" sz="1600" dirty="0"/>
                    </a:p>
                  </a:txBody>
                  <a:tcPr>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3:</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Architect and Design for Security Policies</a:t>
                      </a:r>
                    </a:p>
                  </a:txBody>
                  <a:tcPr marL="63500" marR="63500" marT="63500" marB="63500">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4:</a:t>
                      </a:r>
                      <a:r>
                        <a:rPr lang="en-US" sz="1600" dirty="0">
                          <a:solidFill>
                            <a:schemeClr val="bg1"/>
                          </a:solidFill>
                          <a:effectLst/>
                          <a:latin typeface="Calibri" panose="020F0502020204030204" pitchFamily="34" charset="0"/>
                          <a:ea typeface="Calibri" panose="020F0502020204030204" pitchFamily="34" charset="0"/>
                        </a:rPr>
                        <a:t> </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Keep It Simple</a:t>
                      </a:r>
                    </a:p>
                  </a:txBody>
                  <a:tcPr marL="63500" marR="63500" marT="63500" marB="63500">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5:</a:t>
                      </a:r>
                      <a:r>
                        <a:rPr lang="en-US" sz="1600" dirty="0">
                          <a:solidFill>
                            <a:schemeClr val="bg1"/>
                          </a:solidFill>
                          <a:effectLst/>
                          <a:latin typeface="Calibri" panose="020F0502020204030204" pitchFamily="34" charset="0"/>
                          <a:ea typeface="Calibri" panose="020F0502020204030204" pitchFamily="34" charset="0"/>
                        </a:rPr>
                        <a:t> </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Default Deny</a:t>
                      </a:r>
                    </a:p>
                  </a:txBody>
                  <a:tcPr marL="63500" marR="63500" marT="63500" marB="63500">
                    <a:solidFill>
                      <a:schemeClr val="tx2">
                        <a:lumMod val="10000"/>
                      </a:schemeClr>
                    </a:solidFill>
                  </a:tcPr>
                </a:tc>
                <a:extLst>
                  <a:ext uri="{0D108BD9-81ED-4DB2-BD59-A6C34878D82A}">
                    <a16:rowId xmlns:a16="http://schemas.microsoft.com/office/drawing/2014/main" val="3203937640"/>
                  </a:ext>
                </a:extLst>
              </a:tr>
              <a:tr h="51251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mj-lt"/>
                        <a:buNone/>
                        <a:tabLst/>
                        <a:defRPr/>
                      </a:pPr>
                      <a:r>
                        <a:rPr lang="en-US" sz="1400" u="none" strike="noStrike" dirty="0">
                          <a:solidFill>
                            <a:schemeClr val="bg1"/>
                          </a:solidFill>
                          <a:effectLst/>
                        </a:rPr>
                        <a:t>STD-004-CPP</a:t>
                      </a:r>
                      <a:endParaRPr lang="en-US" sz="1400" dirty="0"/>
                    </a:p>
                  </a:txBody>
                  <a:tcPr marL="63500" marR="63500" marT="63500" marB="63500">
                    <a:solidFill>
                      <a:schemeClr val="tx1">
                        <a:lumMod val="95000"/>
                        <a:lumOff val="5000"/>
                      </a:schemeClr>
                    </a:solidFill>
                  </a:tcPr>
                </a:tc>
                <a:tc>
                  <a:txBody>
                    <a:bodyPr/>
                    <a:lstStyle/>
                    <a:p>
                      <a:pPr algn="ctr"/>
                      <a:r>
                        <a:rPr lang="en-US" sz="1400" dirty="0">
                          <a:solidFill>
                            <a:schemeClr val="bg1"/>
                          </a:solidFill>
                          <a:latin typeface="+mj-lt"/>
                        </a:rPr>
                        <a:t>STD-007-CPP</a:t>
                      </a:r>
                    </a:p>
                  </a:txBody>
                  <a:tcPr>
                    <a:solidFill>
                      <a:schemeClr val="tx1">
                        <a:lumMod val="95000"/>
                        <a:lumOff val="5000"/>
                      </a:schemeClr>
                    </a:solidFill>
                  </a:tcPr>
                </a:tc>
                <a:tc>
                  <a:txBody>
                    <a:bodyPr/>
                    <a:lstStyle/>
                    <a:p>
                      <a:pPr algn="ctr"/>
                      <a:r>
                        <a:rPr lang="en-US" sz="1400" u="none" strike="noStrike" dirty="0">
                          <a:solidFill>
                            <a:schemeClr val="bg1"/>
                          </a:solidFill>
                          <a:effectLst/>
                        </a:rPr>
                        <a:t>STD-001-CPP</a:t>
                      </a:r>
                    </a:p>
                    <a:p>
                      <a:pPr algn="ctr"/>
                      <a:r>
                        <a:rPr lang="en-US" sz="1400" u="none" strike="noStrike" dirty="0">
                          <a:solidFill>
                            <a:schemeClr val="bg1"/>
                          </a:solidFill>
                          <a:effectLst/>
                        </a:rPr>
                        <a:t>STD-002-CPP</a:t>
                      </a:r>
                    </a:p>
                    <a:p>
                      <a:pPr algn="ctr"/>
                      <a:r>
                        <a:rPr lang="en-US" sz="1400" u="none" strike="noStrike" dirty="0">
                          <a:solidFill>
                            <a:schemeClr val="bg1"/>
                          </a:solidFill>
                          <a:effectLst/>
                        </a:rPr>
                        <a:t>STD-003-CPP</a:t>
                      </a:r>
                    </a:p>
                    <a:p>
                      <a:pPr algn="ctr"/>
                      <a:r>
                        <a:rPr lang="en-US" sz="1400" u="none" strike="noStrike" dirty="0">
                          <a:solidFill>
                            <a:schemeClr val="bg1"/>
                          </a:solidFill>
                          <a:effectLst/>
                        </a:rPr>
                        <a:t>STD-006-CPP</a:t>
                      </a:r>
                    </a:p>
                    <a:p>
                      <a:pPr algn="ctr"/>
                      <a:r>
                        <a:rPr lang="en-US" sz="1400" u="none" strike="noStrike" dirty="0">
                          <a:solidFill>
                            <a:schemeClr val="bg1"/>
                          </a:solidFill>
                          <a:effectLst/>
                        </a:rPr>
                        <a:t>STD-007-CPP</a:t>
                      </a:r>
                    </a:p>
                    <a:p>
                      <a:pPr algn="ctr"/>
                      <a:r>
                        <a:rPr lang="en-US" sz="1400" u="none" strike="noStrike" dirty="0">
                          <a:solidFill>
                            <a:schemeClr val="bg1"/>
                          </a:solidFill>
                          <a:effectLst/>
                        </a:rPr>
                        <a:t>STD-008-CPP</a:t>
                      </a:r>
                    </a:p>
                    <a:p>
                      <a:pPr algn="ctr"/>
                      <a:r>
                        <a:rPr lang="en-US" sz="1400" u="none" strike="noStrike" dirty="0">
                          <a:solidFill>
                            <a:schemeClr val="bg1"/>
                          </a:solidFill>
                          <a:effectLst/>
                        </a:rPr>
                        <a:t>STD-009-CPP</a:t>
                      </a:r>
                    </a:p>
                    <a:p>
                      <a:pPr algn="ctr"/>
                      <a:r>
                        <a:rPr lang="en-US" sz="1400" u="none" strike="noStrike" dirty="0">
                          <a:solidFill>
                            <a:schemeClr val="bg1"/>
                          </a:solidFill>
                          <a:effectLst/>
                        </a:rPr>
                        <a:t>STD-010-CPP</a:t>
                      </a:r>
                      <a:endParaRPr lang="en-US" sz="1400" dirty="0">
                        <a:solidFill>
                          <a:schemeClr val="bg1"/>
                        </a:solidFill>
                        <a:latin typeface="+mj-lt"/>
                      </a:endParaRPr>
                    </a:p>
                  </a:txBody>
                  <a:tcP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STD-001-CPP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STD-002-CPP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STD-003-CPP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STD-008-CPP</a:t>
                      </a:r>
                      <a:endParaRPr lang="en-US" sz="1400" b="0" i="0" u="none" strike="noStrike" dirty="0">
                        <a:solidFill>
                          <a:schemeClr val="bg1"/>
                        </a:solidFill>
                        <a:effectLst/>
                        <a:latin typeface="Calibri" panose="020F0502020204030204" pitchFamily="34" charset="0"/>
                      </a:endParaRPr>
                    </a:p>
                  </a:txBody>
                  <a:tcP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STD-002-CPP</a:t>
                      </a:r>
                      <a:endParaRPr lang="en-US" dirty="0"/>
                    </a:p>
                  </a:txBody>
                  <a:tcPr>
                    <a:solidFill>
                      <a:schemeClr val="tx1">
                        <a:lumMod val="95000"/>
                        <a:lumOff val="5000"/>
                      </a:schemeClr>
                    </a:solidFill>
                  </a:tcPr>
                </a:tc>
                <a:extLst>
                  <a:ext uri="{0D108BD9-81ED-4DB2-BD59-A6C34878D82A}">
                    <a16:rowId xmlns:a16="http://schemas.microsoft.com/office/drawing/2014/main" val="1517578565"/>
                  </a:ext>
                </a:extLst>
              </a:tr>
            </a:tbl>
          </a:graphicData>
        </a:graphic>
      </p:graphicFrame>
      <p:graphicFrame>
        <p:nvGraphicFramePr>
          <p:cNvPr id="3" name="Table 2">
            <a:extLst>
              <a:ext uri="{FF2B5EF4-FFF2-40B4-BE49-F238E27FC236}">
                <a16:creationId xmlns:a16="http://schemas.microsoft.com/office/drawing/2014/main" id="{FA0E61B0-17E7-4CCC-DC54-026A5FE54BBB}"/>
              </a:ext>
            </a:extLst>
          </p:cNvPr>
          <p:cNvGraphicFramePr>
            <a:graphicFrameLocks noGrp="1"/>
          </p:cNvGraphicFramePr>
          <p:nvPr>
            <p:extLst>
              <p:ext uri="{D42A27DB-BD31-4B8C-83A1-F6EECF244321}">
                <p14:modId xmlns:p14="http://schemas.microsoft.com/office/powerpoint/2010/main" val="2188671303"/>
              </p:ext>
            </p:extLst>
          </p:nvPr>
        </p:nvGraphicFramePr>
        <p:xfrm>
          <a:off x="540385" y="3930258"/>
          <a:ext cx="10543689" cy="2473960"/>
        </p:xfrm>
        <a:graphic>
          <a:graphicData uri="http://schemas.openxmlformats.org/drawingml/2006/table">
            <a:tbl>
              <a:tblPr firstRow="1" bandRow="1">
                <a:tableStyleId>{802198C4-3087-4945-87E3-76CBB3509B7E}</a:tableStyleId>
              </a:tblPr>
              <a:tblGrid>
                <a:gridCol w="2015773">
                  <a:extLst>
                    <a:ext uri="{9D8B030D-6E8A-4147-A177-3AD203B41FA5}">
                      <a16:colId xmlns:a16="http://schemas.microsoft.com/office/drawing/2014/main" val="1256300001"/>
                    </a:ext>
                  </a:extLst>
                </a:gridCol>
                <a:gridCol w="2131979">
                  <a:extLst>
                    <a:ext uri="{9D8B030D-6E8A-4147-A177-3AD203B41FA5}">
                      <a16:colId xmlns:a16="http://schemas.microsoft.com/office/drawing/2014/main" val="3469038250"/>
                    </a:ext>
                  </a:extLst>
                </a:gridCol>
                <a:gridCol w="2131979">
                  <a:extLst>
                    <a:ext uri="{9D8B030D-6E8A-4147-A177-3AD203B41FA5}">
                      <a16:colId xmlns:a16="http://schemas.microsoft.com/office/drawing/2014/main" val="681045184"/>
                    </a:ext>
                  </a:extLst>
                </a:gridCol>
                <a:gridCol w="2131979">
                  <a:extLst>
                    <a:ext uri="{9D8B030D-6E8A-4147-A177-3AD203B41FA5}">
                      <a16:colId xmlns:a16="http://schemas.microsoft.com/office/drawing/2014/main" val="622714540"/>
                    </a:ext>
                  </a:extLst>
                </a:gridCol>
                <a:gridCol w="2131979">
                  <a:extLst>
                    <a:ext uri="{9D8B030D-6E8A-4147-A177-3AD203B41FA5}">
                      <a16:colId xmlns:a16="http://schemas.microsoft.com/office/drawing/2014/main" val="3833460526"/>
                    </a:ext>
                  </a:extLst>
                </a:gridCol>
              </a:tblGrid>
              <a:tr h="291901">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6:</a:t>
                      </a:r>
                      <a:endParaRPr lang="en-US" sz="1600" dirty="0">
                        <a:solidFill>
                          <a:schemeClr val="bg1"/>
                        </a:solidFill>
                        <a:effectLst/>
                        <a:latin typeface="Calibri" panose="020F0502020204030204" pitchFamily="34" charset="0"/>
                        <a:ea typeface="Calibri" panose="020F0502020204030204" pitchFamily="34" charset="0"/>
                      </a:endParaRP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Adhere to the Principle of Least Privilege</a:t>
                      </a:r>
                    </a:p>
                  </a:txBody>
                  <a:tcPr marL="63500" marR="63500" marT="63500" marB="63500">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7:</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Sanitize Data Sent to Other Systems</a:t>
                      </a:r>
                    </a:p>
                  </a:txBody>
                  <a:tcPr>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8:</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Practice Defense in Depth</a:t>
                      </a:r>
                    </a:p>
                  </a:txBody>
                  <a:tcPr marL="63500" marR="63500" marT="63500" marB="63500">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9:</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Use Effective Quality Assurance Techniques</a:t>
                      </a:r>
                    </a:p>
                  </a:txBody>
                  <a:tcPr marL="63500" marR="63500" marT="63500" marB="63500">
                    <a:solidFill>
                      <a:schemeClr val="tx2">
                        <a:lumMod val="10000"/>
                      </a:schemeClr>
                    </a:solidFill>
                  </a:tcPr>
                </a:tc>
                <a:tc>
                  <a:txBody>
                    <a:bodyPr/>
                    <a:lstStyle/>
                    <a:p>
                      <a:pPr marL="0" marR="0" lvl="0" indent="0" algn="ctr">
                        <a:buFont typeface="+mj-lt"/>
                        <a:buNone/>
                      </a:pPr>
                      <a:r>
                        <a:rPr lang="en-US" sz="1600" b="1" dirty="0">
                          <a:solidFill>
                            <a:schemeClr val="bg1"/>
                          </a:solidFill>
                          <a:effectLst/>
                          <a:latin typeface="Calibri" panose="020F0502020204030204" pitchFamily="34" charset="0"/>
                          <a:ea typeface="Calibri" panose="020F0502020204030204" pitchFamily="34" charset="0"/>
                        </a:rPr>
                        <a:t>Principle 10:</a:t>
                      </a:r>
                    </a:p>
                    <a:p>
                      <a:pPr marL="0" marR="0" lvl="0" indent="0" algn="ctr">
                        <a:buFont typeface="+mj-lt"/>
                        <a:buNone/>
                      </a:pPr>
                      <a:r>
                        <a:rPr lang="en-US" sz="1600" dirty="0">
                          <a:solidFill>
                            <a:schemeClr val="bg1"/>
                          </a:solidFill>
                          <a:effectLst/>
                          <a:latin typeface="Calibri" panose="020F0502020204030204" pitchFamily="34" charset="0"/>
                          <a:ea typeface="Calibri" panose="020F0502020204030204" pitchFamily="34" charset="0"/>
                        </a:rPr>
                        <a:t>Adopt a Secure Coding Standard</a:t>
                      </a:r>
                    </a:p>
                  </a:txBody>
                  <a:tcPr marL="63500" marR="63500" marT="63500" marB="63500">
                    <a:solidFill>
                      <a:schemeClr val="tx2">
                        <a:lumMod val="10000"/>
                      </a:schemeClr>
                    </a:solidFill>
                  </a:tcPr>
                </a:tc>
                <a:extLst>
                  <a:ext uri="{0D108BD9-81ED-4DB2-BD59-A6C34878D82A}">
                    <a16:rowId xmlns:a16="http://schemas.microsoft.com/office/drawing/2014/main" val="3203937640"/>
                  </a:ext>
                </a:extLst>
              </a:tr>
              <a:tr h="512517">
                <a:tc>
                  <a:txBody>
                    <a:bodyPr/>
                    <a:lstStyle/>
                    <a:p>
                      <a:pPr marL="0" marR="0" lvl="0" indent="0" algn="ctr">
                        <a:buFont typeface="+mj-lt"/>
                        <a:buNone/>
                      </a:pPr>
                      <a:r>
                        <a:rPr lang="en-US" sz="1400" u="none" strike="noStrike" dirty="0">
                          <a:solidFill>
                            <a:schemeClr val="bg1"/>
                          </a:solidFill>
                          <a:effectLst/>
                        </a:rPr>
                        <a:t>STD-004-CPP</a:t>
                      </a:r>
                    </a:p>
                    <a:p>
                      <a:pPr marL="0" marR="0" lvl="0" indent="0" algn="ctr">
                        <a:buFont typeface="+mj-lt"/>
                        <a:buNone/>
                      </a:pPr>
                      <a:r>
                        <a:rPr lang="en-US" sz="1400" u="none" strike="noStrike" dirty="0">
                          <a:solidFill>
                            <a:schemeClr val="bg1"/>
                          </a:solidFill>
                          <a:effectLst/>
                        </a:rPr>
                        <a:t>STD-005-CPP</a:t>
                      </a:r>
                      <a:endParaRPr lang="en-US" sz="1400" dirty="0">
                        <a:solidFill>
                          <a:schemeClr val="bg1"/>
                        </a:solidFill>
                        <a:effectLst/>
                        <a:latin typeface="Calibri" panose="020F0502020204030204" pitchFamily="34" charset="0"/>
                        <a:ea typeface="Calibri" panose="020F0502020204030204" pitchFamily="34" charset="0"/>
                      </a:endParaRPr>
                    </a:p>
                  </a:txBody>
                  <a:tcPr marL="63500" marR="63500" marT="63500" marB="63500">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STD-004-CPP</a:t>
                      </a:r>
                      <a:endParaRPr lang="en-US" sz="1400" dirty="0"/>
                    </a:p>
                  </a:txBody>
                  <a:tcP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STD-004-CPP</a:t>
                      </a:r>
                      <a:endParaRPr lang="en-US" sz="1400" dirty="0"/>
                    </a:p>
                  </a:txBody>
                  <a:tcPr>
                    <a:solidFill>
                      <a:schemeClr val="tx1">
                        <a:lumMod val="95000"/>
                        <a:lumOff val="5000"/>
                      </a:schemeClr>
                    </a:solidFill>
                  </a:tcPr>
                </a:tc>
                <a:tc>
                  <a:txBody>
                    <a:bodyPr/>
                    <a:lstStyle/>
                    <a:p>
                      <a:pPr algn="ctr"/>
                      <a:r>
                        <a:rPr lang="en-US" sz="1400" u="none" strike="noStrike" dirty="0">
                          <a:solidFill>
                            <a:schemeClr val="bg1"/>
                          </a:solidFill>
                          <a:effectLst/>
                        </a:rPr>
                        <a:t>STD-005-CPP</a:t>
                      </a:r>
                    </a:p>
                    <a:p>
                      <a:pPr algn="ctr"/>
                      <a:r>
                        <a:rPr lang="en-US" sz="1400" u="none" strike="noStrike" dirty="0">
                          <a:solidFill>
                            <a:schemeClr val="bg1"/>
                          </a:solidFill>
                          <a:effectLst/>
                        </a:rPr>
                        <a:t>STD-006-CPP</a:t>
                      </a:r>
                      <a:endParaRPr lang="en-US" dirty="0"/>
                    </a:p>
                  </a:txBody>
                  <a:tcPr>
                    <a:solidFill>
                      <a:schemeClr val="tx1">
                        <a:lumMod val="95000"/>
                        <a:lumOff val="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STD-001-CPP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STD-002-CPP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STD-004-CPP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STD-006-CPP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STD-008-CPP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dirty="0">
                          <a:solidFill>
                            <a:schemeClr val="bg1"/>
                          </a:solidFill>
                          <a:effectLst/>
                        </a:rPr>
                        <a:t>STD-009-CPP</a:t>
                      </a:r>
                      <a:endParaRPr lang="en-US" sz="1400" b="0" i="0" u="none" strike="noStrike" dirty="0">
                        <a:solidFill>
                          <a:schemeClr val="bg1"/>
                        </a:solidFill>
                        <a:effectLst/>
                        <a:latin typeface="Calibri" panose="020F0502020204030204" pitchFamily="34" charset="0"/>
                      </a:endParaRPr>
                    </a:p>
                  </a:txBody>
                  <a:tcPr>
                    <a:solidFill>
                      <a:schemeClr val="tx1">
                        <a:lumMod val="95000"/>
                        <a:lumOff val="5000"/>
                      </a:schemeClr>
                    </a:solidFill>
                  </a:tcPr>
                </a:tc>
                <a:extLst>
                  <a:ext uri="{0D108BD9-81ED-4DB2-BD59-A6C34878D82A}">
                    <a16:rowId xmlns:a16="http://schemas.microsoft.com/office/drawing/2014/main" val="1517578565"/>
                  </a:ext>
                </a:extLst>
              </a:tr>
            </a:tbl>
          </a:graphicData>
        </a:graphic>
      </p:graphicFrame>
      <p:pic>
        <p:nvPicPr>
          <p:cNvPr id="4" name="Slide 4">
            <a:hlinkClick r:id="" action="ppaction://media"/>
            <a:extLst>
              <a:ext uri="{FF2B5EF4-FFF2-40B4-BE49-F238E27FC236}">
                <a16:creationId xmlns:a16="http://schemas.microsoft.com/office/drawing/2014/main" id="{F728231C-DDDA-2A40-B6E1-E0A9DA76CE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08672" y="6404218"/>
            <a:ext cx="487363" cy="487363"/>
          </a:xfrm>
          <a:prstGeom prst="rect">
            <a:avLst/>
          </a:prstGeom>
        </p:spPr>
      </p:pic>
    </p:spTree>
    <p:custDataLst>
      <p:tags r:id="rId1"/>
    </p:custDataLst>
    <p:extLst>
      <p:ext uri="{BB962C8B-B14F-4D97-AF65-F5344CB8AC3E}">
        <p14:creationId xmlns:p14="http://schemas.microsoft.com/office/powerpoint/2010/main" val="148142762"/>
      </p:ext>
    </p:extLst>
  </p:cSld>
  <p:clrMapOvr>
    <a:masterClrMapping/>
  </p:clrMapOvr>
  <mc:AlternateContent xmlns:mc="http://schemas.openxmlformats.org/markup-compatibility/2006" xmlns:p14="http://schemas.microsoft.com/office/powerpoint/2010/main">
    <mc:Choice Requires="p14">
      <p:transition spd="slow" p14:dur="2000" advTm="74312"/>
    </mc:Choice>
    <mc:Fallback xmlns="">
      <p:transition spd="slow" advTm="74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2F759391-EB36-6D76-2E15-A0C552200A21}"/>
              </a:ext>
            </a:extLst>
          </p:cNvPr>
          <p:cNvGraphicFramePr>
            <a:graphicFrameLocks noGrp="1"/>
          </p:cNvGraphicFramePr>
          <p:nvPr>
            <p:extLst>
              <p:ext uri="{D42A27DB-BD31-4B8C-83A1-F6EECF244321}">
                <p14:modId xmlns:p14="http://schemas.microsoft.com/office/powerpoint/2010/main" val="3236839836"/>
              </p:ext>
            </p:extLst>
          </p:nvPr>
        </p:nvGraphicFramePr>
        <p:xfrm>
          <a:off x="507402" y="1845631"/>
          <a:ext cx="10445676" cy="4647301"/>
        </p:xfrm>
        <a:graphic>
          <a:graphicData uri="http://schemas.openxmlformats.org/drawingml/2006/table">
            <a:tbl>
              <a:tblPr>
                <a:tableStyleId>{802198C4-3087-4945-87E3-76CBB3509B7E}</a:tableStyleId>
              </a:tblPr>
              <a:tblGrid>
                <a:gridCol w="1740946">
                  <a:extLst>
                    <a:ext uri="{9D8B030D-6E8A-4147-A177-3AD203B41FA5}">
                      <a16:colId xmlns:a16="http://schemas.microsoft.com/office/drawing/2014/main" val="1631948918"/>
                    </a:ext>
                  </a:extLst>
                </a:gridCol>
                <a:gridCol w="1740946">
                  <a:extLst>
                    <a:ext uri="{9D8B030D-6E8A-4147-A177-3AD203B41FA5}">
                      <a16:colId xmlns:a16="http://schemas.microsoft.com/office/drawing/2014/main" val="1302921897"/>
                    </a:ext>
                  </a:extLst>
                </a:gridCol>
                <a:gridCol w="1740946">
                  <a:extLst>
                    <a:ext uri="{9D8B030D-6E8A-4147-A177-3AD203B41FA5}">
                      <a16:colId xmlns:a16="http://schemas.microsoft.com/office/drawing/2014/main" val="2841677365"/>
                    </a:ext>
                  </a:extLst>
                </a:gridCol>
                <a:gridCol w="1740946">
                  <a:extLst>
                    <a:ext uri="{9D8B030D-6E8A-4147-A177-3AD203B41FA5}">
                      <a16:colId xmlns:a16="http://schemas.microsoft.com/office/drawing/2014/main" val="793180635"/>
                    </a:ext>
                  </a:extLst>
                </a:gridCol>
                <a:gridCol w="1740946">
                  <a:extLst>
                    <a:ext uri="{9D8B030D-6E8A-4147-A177-3AD203B41FA5}">
                      <a16:colId xmlns:a16="http://schemas.microsoft.com/office/drawing/2014/main" val="3461640294"/>
                    </a:ext>
                  </a:extLst>
                </a:gridCol>
                <a:gridCol w="1740946">
                  <a:extLst>
                    <a:ext uri="{9D8B030D-6E8A-4147-A177-3AD203B41FA5}">
                      <a16:colId xmlns:a16="http://schemas.microsoft.com/office/drawing/2014/main" val="2008211703"/>
                    </a:ext>
                  </a:extLst>
                </a:gridCol>
              </a:tblGrid>
              <a:tr h="762561">
                <a:tc>
                  <a:txBody>
                    <a:bodyPr/>
                    <a:lstStyle/>
                    <a:p>
                      <a:pPr algn="ctr" fontAlgn="ctr">
                        <a:buNone/>
                      </a:pPr>
                      <a:r>
                        <a:rPr lang="en-US" sz="1600" u="none" strike="noStrike" dirty="0">
                          <a:solidFill>
                            <a:schemeClr val="bg1"/>
                          </a:solidFill>
                          <a:effectLst/>
                        </a:rPr>
                        <a:t>Rule</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fontAlgn="ctr">
                        <a:buNone/>
                      </a:pPr>
                      <a:r>
                        <a:rPr lang="en-US" sz="1600" u="none" strike="noStrike" dirty="0">
                          <a:solidFill>
                            <a:schemeClr val="bg1"/>
                          </a:solidFill>
                          <a:effectLst/>
                        </a:rPr>
                        <a:t>Severity</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fontAlgn="ctr">
                        <a:buNone/>
                      </a:pPr>
                      <a:r>
                        <a:rPr lang="en-US" sz="1600" u="none" strike="noStrike" dirty="0">
                          <a:solidFill>
                            <a:schemeClr val="bg1"/>
                          </a:solidFill>
                          <a:effectLst/>
                        </a:rPr>
                        <a:t>Likelihood</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fontAlgn="ctr">
                        <a:buNone/>
                      </a:pPr>
                      <a:r>
                        <a:rPr lang="en-US" sz="1600" u="none" strike="noStrike">
                          <a:solidFill>
                            <a:schemeClr val="bg1"/>
                          </a:solidFill>
                          <a:effectLst/>
                        </a:rPr>
                        <a:t>Remediation Cost</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fontAlgn="ctr">
                        <a:buNone/>
                      </a:pPr>
                      <a:r>
                        <a:rPr lang="en-US" sz="1600" u="none" strike="noStrike">
                          <a:solidFill>
                            <a:schemeClr val="bg1"/>
                          </a:solidFill>
                          <a:effectLst/>
                        </a:rPr>
                        <a:t>Priority</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fontAlgn="ctr">
                        <a:buNone/>
                      </a:pPr>
                      <a:r>
                        <a:rPr lang="en-US" sz="1600" u="none" strike="noStrike" dirty="0">
                          <a:solidFill>
                            <a:schemeClr val="bg1"/>
                          </a:solidFill>
                          <a:effectLst/>
                        </a:rPr>
                        <a:t>Level</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879188629"/>
                  </a:ext>
                </a:extLst>
              </a:tr>
              <a:tr h="388474">
                <a:tc>
                  <a:txBody>
                    <a:bodyPr/>
                    <a:lstStyle/>
                    <a:p>
                      <a:pPr algn="l" fontAlgn="ctr">
                        <a:buNone/>
                      </a:pPr>
                      <a:r>
                        <a:rPr lang="en-US" sz="1600" u="none" strike="noStrike" dirty="0">
                          <a:solidFill>
                            <a:schemeClr val="bg1"/>
                          </a:solidFill>
                          <a:effectLst/>
                        </a:rPr>
                        <a:t>STD-004-CPP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Likely</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5</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029271169"/>
                  </a:ext>
                </a:extLst>
              </a:tr>
              <a:tr h="388474">
                <a:tc>
                  <a:txBody>
                    <a:bodyPr/>
                    <a:lstStyle/>
                    <a:p>
                      <a:pPr algn="l" fontAlgn="ctr">
                        <a:buNone/>
                      </a:pPr>
                      <a:r>
                        <a:rPr lang="en-US" sz="1600" u="none" strike="noStrike" dirty="0">
                          <a:solidFill>
                            <a:schemeClr val="bg1"/>
                          </a:solidFill>
                          <a:effectLst/>
                        </a:rPr>
                        <a:t>STD-008-CPP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Likely</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4</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086054509"/>
                  </a:ext>
                </a:extLst>
              </a:tr>
              <a:tr h="388474">
                <a:tc>
                  <a:txBody>
                    <a:bodyPr/>
                    <a:lstStyle/>
                    <a:p>
                      <a:pPr algn="l" fontAlgn="ctr">
                        <a:buNone/>
                      </a:pPr>
                      <a:r>
                        <a:rPr lang="en-US" sz="1600" u="none" strike="noStrike" dirty="0">
                          <a:solidFill>
                            <a:schemeClr val="bg1"/>
                          </a:solidFill>
                          <a:effectLst/>
                        </a:rPr>
                        <a:t>STD-001-CPP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Unlikely</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High</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4</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920124539"/>
                  </a:ext>
                </a:extLst>
              </a:tr>
              <a:tr h="388474">
                <a:tc>
                  <a:txBody>
                    <a:bodyPr/>
                    <a:lstStyle/>
                    <a:p>
                      <a:pPr algn="l" fontAlgn="ctr">
                        <a:buNone/>
                      </a:pPr>
                      <a:r>
                        <a:rPr lang="en-US" sz="1600" u="none" strike="noStrike" dirty="0">
                          <a:solidFill>
                            <a:schemeClr val="bg1"/>
                          </a:solidFill>
                          <a:effectLst/>
                        </a:rPr>
                        <a:t>STD-005-CPP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Probable</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4</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616287598"/>
                  </a:ext>
                </a:extLst>
              </a:tr>
              <a:tr h="388474">
                <a:tc>
                  <a:txBody>
                    <a:bodyPr/>
                    <a:lstStyle/>
                    <a:p>
                      <a:pPr algn="l" fontAlgn="ctr">
                        <a:buNone/>
                      </a:pPr>
                      <a:r>
                        <a:rPr lang="en-US" sz="1600" u="none" strike="noStrike" dirty="0">
                          <a:solidFill>
                            <a:schemeClr val="bg1"/>
                          </a:solidFill>
                          <a:effectLst/>
                        </a:rPr>
                        <a:t>STD-003-CPP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High</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Probable</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3</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235088380"/>
                  </a:ext>
                </a:extLst>
              </a:tr>
              <a:tr h="388474">
                <a:tc>
                  <a:txBody>
                    <a:bodyPr/>
                    <a:lstStyle/>
                    <a:p>
                      <a:pPr algn="l" fontAlgn="ctr">
                        <a:buNone/>
                      </a:pPr>
                      <a:r>
                        <a:rPr lang="en-US" sz="1600" u="none" strike="noStrike" dirty="0">
                          <a:solidFill>
                            <a:schemeClr val="bg1"/>
                          </a:solidFill>
                          <a:effectLst/>
                        </a:rPr>
                        <a:t>STD-009-CPP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Probable</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3</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463469288"/>
                  </a:ext>
                </a:extLst>
              </a:tr>
              <a:tr h="388474">
                <a:tc>
                  <a:txBody>
                    <a:bodyPr/>
                    <a:lstStyle/>
                    <a:p>
                      <a:pPr algn="l" fontAlgn="ctr">
                        <a:buNone/>
                      </a:pPr>
                      <a:r>
                        <a:rPr lang="en-US" sz="1600" u="none" strike="noStrike" dirty="0">
                          <a:solidFill>
                            <a:schemeClr val="bg1"/>
                          </a:solidFill>
                          <a:effectLst/>
                        </a:rPr>
                        <a:t>STD-010-CPP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Low</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Probable</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High</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3</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32742166"/>
                  </a:ext>
                </a:extLst>
              </a:tr>
              <a:tr h="388474">
                <a:tc>
                  <a:txBody>
                    <a:bodyPr/>
                    <a:lstStyle/>
                    <a:p>
                      <a:pPr algn="l" fontAlgn="ctr">
                        <a:buNone/>
                      </a:pPr>
                      <a:r>
                        <a:rPr lang="en-US" sz="1600" u="none" strike="noStrike" dirty="0">
                          <a:solidFill>
                            <a:schemeClr val="bg1"/>
                          </a:solidFill>
                          <a:effectLst/>
                        </a:rPr>
                        <a:t>STD-002-CPP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Unlikely</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2</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161770669"/>
                  </a:ext>
                </a:extLst>
              </a:tr>
              <a:tr h="388474">
                <a:tc>
                  <a:txBody>
                    <a:bodyPr/>
                    <a:lstStyle/>
                    <a:p>
                      <a:pPr algn="l" fontAlgn="ctr">
                        <a:buNone/>
                      </a:pPr>
                      <a:r>
                        <a:rPr lang="en-US" sz="1600" u="none" strike="noStrike" dirty="0">
                          <a:solidFill>
                            <a:schemeClr val="bg1"/>
                          </a:solidFill>
                          <a:effectLst/>
                        </a:rPr>
                        <a:t>STD-006-CPP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Medium</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Unlikely</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Medium</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Low</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2</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4763839"/>
                  </a:ext>
                </a:extLst>
              </a:tr>
              <a:tr h="388474">
                <a:tc>
                  <a:txBody>
                    <a:bodyPr/>
                    <a:lstStyle/>
                    <a:p>
                      <a:pPr algn="l" fontAlgn="ctr">
                        <a:buNone/>
                      </a:pPr>
                      <a:r>
                        <a:rPr lang="en-US" sz="1600" u="none" strike="noStrike" dirty="0">
                          <a:solidFill>
                            <a:schemeClr val="bg1"/>
                          </a:solidFill>
                          <a:effectLst/>
                        </a:rPr>
                        <a:t>STD-007-CPP</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Low</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Likely</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a:solidFill>
                            <a:schemeClr val="bg1"/>
                          </a:solidFill>
                          <a:effectLst/>
                        </a:rPr>
                        <a:t>Low</a:t>
                      </a:r>
                      <a:endParaRPr lang="en-US" sz="1600" b="0"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Low</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fontAlgn="ctr">
                        <a:buNone/>
                      </a:pPr>
                      <a:r>
                        <a:rPr lang="en-US" sz="1600" u="none" strike="noStrike" dirty="0">
                          <a:solidFill>
                            <a:schemeClr val="bg1"/>
                          </a:solidFill>
                          <a:effectLst/>
                        </a:rPr>
                        <a:t>1</a:t>
                      </a:r>
                      <a:endParaRPr lang="en-US" sz="1600" b="0"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04138454"/>
                  </a:ext>
                </a:extLst>
              </a:tr>
            </a:tbl>
          </a:graphicData>
        </a:graphic>
      </p:graphicFrame>
      <p:pic>
        <p:nvPicPr>
          <p:cNvPr id="2" name="Slide 5">
            <a:hlinkClick r:id="" action="ppaction://media"/>
            <a:extLst>
              <a:ext uri="{FF2B5EF4-FFF2-40B4-BE49-F238E27FC236}">
                <a16:creationId xmlns:a16="http://schemas.microsoft.com/office/drawing/2014/main" id="{D355ED2D-BBC9-4800-98F4-45EC7EA5CE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7764"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463"/>
    </mc:Choice>
    <mc:Fallback xmlns="">
      <p:transition spd="slow" advTm="51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1000"/>
              </a:spcBef>
              <a:spcAft>
                <a:spcPts val="0"/>
              </a:spcAft>
              <a:buClr>
                <a:schemeClr val="lt1"/>
              </a:buClr>
              <a:buSzPts val="1600"/>
              <a:buFont typeface="+mj-lt"/>
              <a:buAutoNum type="arabicPeriod"/>
            </a:pPr>
            <a:r>
              <a:rPr lang="en-US" sz="2400" dirty="0"/>
              <a:t>Encryption at rest</a:t>
            </a:r>
          </a:p>
          <a:p>
            <a:pPr marL="457200" lvl="1" indent="0">
              <a:spcBef>
                <a:spcPts val="1000"/>
              </a:spcBef>
              <a:buSzPts val="1600"/>
              <a:buNone/>
            </a:pPr>
            <a:r>
              <a:rPr lang="en-US" sz="1800" dirty="0"/>
              <a:t>- Protecting data sitting in a database/hard-drive.</a:t>
            </a:r>
          </a:p>
          <a:p>
            <a:pPr marL="342900" lvl="0" algn="l" rtl="0">
              <a:lnSpc>
                <a:spcPct val="90000"/>
              </a:lnSpc>
              <a:spcBef>
                <a:spcPts val="1000"/>
              </a:spcBef>
              <a:spcAft>
                <a:spcPts val="0"/>
              </a:spcAft>
              <a:buClr>
                <a:schemeClr val="lt1"/>
              </a:buClr>
              <a:buSzPts val="1600"/>
              <a:buFont typeface="+mj-lt"/>
              <a:buAutoNum type="arabicPeriod"/>
            </a:pPr>
            <a:r>
              <a:rPr lang="en-US" sz="2400" dirty="0"/>
              <a:t>Encryption in flight</a:t>
            </a:r>
          </a:p>
          <a:p>
            <a:pPr marL="457200" lvl="1" indent="0">
              <a:spcBef>
                <a:spcPts val="1000"/>
              </a:spcBef>
              <a:buSzPts val="1600"/>
              <a:buNone/>
            </a:pPr>
            <a:r>
              <a:rPr lang="en-US" sz="1800" dirty="0"/>
              <a:t>- Protecting data being transferred within a system, to another system, or over a network.</a:t>
            </a:r>
            <a:endParaRPr lang="en-US" dirty="0"/>
          </a:p>
          <a:p>
            <a:pPr marL="342900" lvl="0" algn="l" rtl="0">
              <a:lnSpc>
                <a:spcPct val="90000"/>
              </a:lnSpc>
              <a:spcBef>
                <a:spcPts val="1000"/>
              </a:spcBef>
              <a:spcAft>
                <a:spcPts val="0"/>
              </a:spcAft>
              <a:buClr>
                <a:schemeClr val="lt1"/>
              </a:buClr>
              <a:buSzPts val="1600"/>
              <a:buFont typeface="+mj-lt"/>
              <a:buAutoNum type="arabicPeriod"/>
            </a:pPr>
            <a:r>
              <a:rPr lang="en-US" sz="2400" dirty="0"/>
              <a:t>Encryption in use</a:t>
            </a:r>
          </a:p>
          <a:p>
            <a:pPr marL="742950" lvl="1" indent="-285750">
              <a:spcBef>
                <a:spcPts val="1000"/>
              </a:spcBef>
              <a:buSzPts val="1600"/>
              <a:buFontTx/>
              <a:buChar char="-"/>
            </a:pPr>
            <a:r>
              <a:rPr lang="en-US" sz="1800" dirty="0"/>
              <a:t>Protecting data that is being transformed/altered.</a:t>
            </a:r>
          </a:p>
          <a:p>
            <a:pPr marL="742950" lvl="1" indent="-285750">
              <a:spcBef>
                <a:spcPts val="1000"/>
              </a:spcBef>
              <a:buSzPts val="1600"/>
              <a:buFontTx/>
              <a:buChar char="-"/>
            </a:pPr>
            <a:r>
              <a:rPr lang="en-US" sz="1800" dirty="0"/>
              <a:t>Best way to protect data in use is to limit access by user role (Froehlich, 2022).</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6">
            <a:hlinkClick r:id="" action="ppaction://media"/>
            <a:extLst>
              <a:ext uri="{FF2B5EF4-FFF2-40B4-BE49-F238E27FC236}">
                <a16:creationId xmlns:a16="http://schemas.microsoft.com/office/drawing/2014/main" id="{ADF8689B-CBD2-76D9-72C8-FFA1AC0D58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7459" y="6346069"/>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302"/>
    </mc:Choice>
    <mc:Fallback xmlns="">
      <p:transition spd="slow" advTm="53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150000"/>
              </a:lnSpc>
              <a:spcBef>
                <a:spcPts val="0"/>
              </a:spcBef>
              <a:spcAft>
                <a:spcPts val="0"/>
              </a:spcAft>
              <a:buClr>
                <a:schemeClr val="lt1"/>
              </a:buClr>
              <a:buSzPts val="2400"/>
              <a:buAutoNum type="arabicPeriod"/>
            </a:pPr>
            <a:r>
              <a:rPr lang="en-US" sz="2400" dirty="0"/>
              <a:t>Authentication</a:t>
            </a:r>
          </a:p>
          <a:p>
            <a:pPr marL="457200" lvl="1" indent="0">
              <a:lnSpc>
                <a:spcPct val="150000"/>
              </a:lnSpc>
              <a:spcBef>
                <a:spcPts val="0"/>
              </a:spcBef>
              <a:buSzPts val="2400"/>
              <a:buNone/>
            </a:pPr>
            <a:r>
              <a:rPr lang="en-US" dirty="0"/>
              <a:t>- The process of identifying a user</a:t>
            </a:r>
          </a:p>
          <a:p>
            <a:pPr lvl="0" indent="-457200" algn="l" rtl="0">
              <a:lnSpc>
                <a:spcPct val="150000"/>
              </a:lnSpc>
              <a:spcBef>
                <a:spcPts val="0"/>
              </a:spcBef>
              <a:spcAft>
                <a:spcPts val="0"/>
              </a:spcAft>
              <a:buClr>
                <a:schemeClr val="lt1"/>
              </a:buClr>
              <a:buSzPts val="2400"/>
              <a:buAutoNum type="arabicPeriod"/>
            </a:pPr>
            <a:r>
              <a:rPr lang="en-US" sz="2400" dirty="0"/>
              <a:t>Authorization</a:t>
            </a:r>
          </a:p>
          <a:p>
            <a:pPr marL="457200" lvl="1" indent="0">
              <a:lnSpc>
                <a:spcPct val="150000"/>
              </a:lnSpc>
              <a:spcBef>
                <a:spcPts val="0"/>
              </a:spcBef>
              <a:buSzPts val="2400"/>
              <a:buNone/>
            </a:pPr>
            <a:r>
              <a:rPr lang="en-US" dirty="0"/>
              <a:t>- The process of controlling a user’s level of access</a:t>
            </a:r>
          </a:p>
          <a:p>
            <a:pPr lvl="0" indent="-457200" algn="l" rtl="0">
              <a:lnSpc>
                <a:spcPct val="150000"/>
              </a:lnSpc>
              <a:spcBef>
                <a:spcPts val="0"/>
              </a:spcBef>
              <a:spcAft>
                <a:spcPts val="0"/>
              </a:spcAft>
              <a:buClr>
                <a:schemeClr val="lt1"/>
              </a:buClr>
              <a:buSzPts val="2400"/>
              <a:buAutoNum type="arabicPeriod"/>
            </a:pPr>
            <a:r>
              <a:rPr lang="en-US" sz="2400" dirty="0"/>
              <a:t>Accounting</a:t>
            </a:r>
          </a:p>
          <a:p>
            <a:pPr marL="457200" lvl="1" indent="0">
              <a:lnSpc>
                <a:spcPct val="150000"/>
              </a:lnSpc>
              <a:spcBef>
                <a:spcPts val="0"/>
              </a:spcBef>
              <a:buSzPts val="2400"/>
              <a:buNone/>
            </a:pPr>
            <a:r>
              <a:rPr lang="en-US" dirty="0"/>
              <a:t>- The process of tracking/recording user activity in a system.</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7">
            <a:hlinkClick r:id="" action="ppaction://media"/>
            <a:extLst>
              <a:ext uri="{FF2B5EF4-FFF2-40B4-BE49-F238E27FC236}">
                <a16:creationId xmlns:a16="http://schemas.microsoft.com/office/drawing/2014/main" id="{11DA6E9E-0B87-7802-B489-E84746F7D8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42913" y="6370637"/>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9200"/>
    </mc:Choice>
    <mc:Fallback xmlns="">
      <p:transition spd="slow" advTm="89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BF02B7B-6E49-6781-5D95-1F729DB63C3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88D151A-1207-044B-5417-62CFAD0F87EF}"/>
              </a:ext>
            </a:extLst>
          </p:cNvPr>
          <p:cNvSpPr txBox="1">
            <a:spLocks noGrp="1"/>
          </p:cNvSpPr>
          <p:nvPr>
            <p:ph type="title"/>
          </p:nvPr>
        </p:nvSpPr>
        <p:spPr>
          <a:xfrm>
            <a:off x="2895600" y="129671"/>
            <a:ext cx="8610600" cy="1693897"/>
          </a:xfrm>
          <a:prstGeom prst="rect">
            <a:avLst/>
          </a:prstGeom>
          <a:noFill/>
          <a:ln>
            <a:noFill/>
          </a:ln>
        </p:spPr>
        <p:txBody>
          <a:bodyPr spcFirstLastPara="1" wrap="square" lIns="91425" tIns="45700" rIns="91425" bIns="45700" anchor="ctr" anchorCtr="0">
            <a:noAutofit/>
          </a:bodyPr>
          <a:lstStyle/>
          <a:p>
            <a:pPr lvl="0"/>
            <a:r>
              <a:rPr lang="en-US" dirty="0"/>
              <a:t>Unit Testing</a:t>
            </a:r>
            <a:br>
              <a:rPr lang="en-US" dirty="0"/>
            </a:br>
            <a:r>
              <a:rPr lang="en-US" dirty="0"/>
              <a:t>Validate Out of Range Error</a:t>
            </a:r>
            <a:endParaRPr dirty="0"/>
          </a:p>
        </p:txBody>
      </p:sp>
      <p:sp>
        <p:nvSpPr>
          <p:cNvPr id="196" name="Google Shape;196;g9504e29505_0_0">
            <a:extLst>
              <a:ext uri="{FF2B5EF4-FFF2-40B4-BE49-F238E27FC236}">
                <a16:creationId xmlns:a16="http://schemas.microsoft.com/office/drawing/2014/main" id="{221C4F31-D71F-7772-5E67-F51F957B06CA}"/>
              </a:ext>
            </a:extLst>
          </p:cNvPr>
          <p:cNvSpPr txBox="1">
            <a:spLocks noGrp="1"/>
          </p:cNvSpPr>
          <p:nvPr>
            <p:ph type="body" idx="1"/>
          </p:nvPr>
        </p:nvSpPr>
        <p:spPr>
          <a:xfrm>
            <a:off x="685800" y="1914861"/>
            <a:ext cx="10820400" cy="46748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checks for exception throw when trying to access an out-of-range memory location.</a:t>
            </a:r>
          </a:p>
          <a:p>
            <a:pPr marL="0" lvl="0" indent="0" algn="l" rtl="0">
              <a:lnSpc>
                <a:spcPct val="90000"/>
              </a:lnSpc>
              <a:spcBef>
                <a:spcPts val="1000"/>
              </a:spcBef>
              <a:spcAft>
                <a:spcPts val="0"/>
              </a:spcAft>
              <a:buSzPts val="1800"/>
              <a:buNone/>
            </a:pPr>
            <a:r>
              <a:rPr lang="en-US" dirty="0"/>
              <a:t>Test: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a:t>
            </a:r>
            <a:endParaRPr dirty="0"/>
          </a:p>
        </p:txBody>
      </p:sp>
      <p:pic>
        <p:nvPicPr>
          <p:cNvPr id="197" name="Google Shape;197;g9504e29505_0_0" descr="Green Pace logo">
            <a:extLst>
              <a:ext uri="{FF2B5EF4-FFF2-40B4-BE49-F238E27FC236}">
                <a16:creationId xmlns:a16="http://schemas.microsoft.com/office/drawing/2014/main" id="{D5D232EE-9034-1DF4-AA83-E61973F51AC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2FA81E4-B303-EFAF-0E1D-996E4D21CD4C}"/>
              </a:ext>
            </a:extLst>
          </p:cNvPr>
          <p:cNvPicPr>
            <a:picLocks noChangeAspect="1"/>
          </p:cNvPicPr>
          <p:nvPr/>
        </p:nvPicPr>
        <p:blipFill>
          <a:blip r:embed="rId7"/>
          <a:stretch>
            <a:fillRect/>
          </a:stretch>
        </p:blipFill>
        <p:spPr>
          <a:xfrm>
            <a:off x="685800" y="3157825"/>
            <a:ext cx="9970666" cy="2201052"/>
          </a:xfrm>
          <a:prstGeom prst="rect">
            <a:avLst/>
          </a:prstGeom>
        </p:spPr>
      </p:pic>
      <p:pic>
        <p:nvPicPr>
          <p:cNvPr id="5" name="Picture 4">
            <a:extLst>
              <a:ext uri="{FF2B5EF4-FFF2-40B4-BE49-F238E27FC236}">
                <a16:creationId xmlns:a16="http://schemas.microsoft.com/office/drawing/2014/main" id="{1FBE94D6-55A2-E087-C150-430EEEA321EE}"/>
              </a:ext>
            </a:extLst>
          </p:cNvPr>
          <p:cNvPicPr>
            <a:picLocks noChangeAspect="1"/>
          </p:cNvPicPr>
          <p:nvPr/>
        </p:nvPicPr>
        <p:blipFill>
          <a:blip r:embed="rId8"/>
          <a:stretch>
            <a:fillRect/>
          </a:stretch>
        </p:blipFill>
        <p:spPr>
          <a:xfrm>
            <a:off x="685800" y="5684222"/>
            <a:ext cx="6058473" cy="580184"/>
          </a:xfrm>
          <a:prstGeom prst="rect">
            <a:avLst/>
          </a:prstGeom>
        </p:spPr>
      </p:pic>
      <p:pic>
        <p:nvPicPr>
          <p:cNvPr id="2" name="Slide 8">
            <a:hlinkClick r:id="" action="ppaction://media"/>
            <a:extLst>
              <a:ext uri="{FF2B5EF4-FFF2-40B4-BE49-F238E27FC236}">
                <a16:creationId xmlns:a16="http://schemas.microsoft.com/office/drawing/2014/main" id="{4B1B0803-55F9-C47D-986D-EB01EA14C90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89" y="6370637"/>
            <a:ext cx="487363" cy="487363"/>
          </a:xfrm>
          <a:prstGeom prst="rect">
            <a:avLst/>
          </a:prstGeom>
        </p:spPr>
      </p:pic>
    </p:spTree>
    <p:custDataLst>
      <p:tags r:id="rId1"/>
    </p:custDataLst>
    <p:extLst>
      <p:ext uri="{BB962C8B-B14F-4D97-AF65-F5344CB8AC3E}">
        <p14:creationId xmlns:p14="http://schemas.microsoft.com/office/powerpoint/2010/main" val="141465245"/>
      </p:ext>
    </p:extLst>
  </p:cSld>
  <p:clrMapOvr>
    <a:masterClrMapping/>
  </p:clrMapOvr>
  <mc:AlternateContent xmlns:mc="http://schemas.openxmlformats.org/markup-compatibility/2006" xmlns:p14="http://schemas.microsoft.com/office/powerpoint/2010/main">
    <mc:Choice Requires="p14">
      <p:transition spd="slow" p14:dur="2000" advTm="53768"/>
    </mc:Choice>
    <mc:Fallback xmlns="">
      <p:transition spd="slow" advTm="53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41D70CF-8F2A-2D7A-E40B-C31C1607D81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6033008-784F-1FE8-A5D4-8A3B161A3D54}"/>
              </a:ext>
            </a:extLst>
          </p:cNvPr>
          <p:cNvSpPr txBox="1">
            <a:spLocks noGrp="1"/>
          </p:cNvSpPr>
          <p:nvPr>
            <p:ph type="title"/>
          </p:nvPr>
        </p:nvSpPr>
        <p:spPr>
          <a:xfrm>
            <a:off x="2895600" y="129672"/>
            <a:ext cx="8610600" cy="1293000"/>
          </a:xfrm>
          <a:prstGeom prst="rect">
            <a:avLst/>
          </a:prstGeom>
          <a:noFill/>
          <a:ln>
            <a:noFill/>
          </a:ln>
        </p:spPr>
        <p:txBody>
          <a:bodyPr spcFirstLastPara="1" wrap="square" lIns="91425" tIns="45700" rIns="91425" bIns="45700" anchor="ctr" anchorCtr="0">
            <a:noAutofit/>
          </a:bodyPr>
          <a:lstStyle/>
          <a:p>
            <a:pPr lvl="0"/>
            <a:r>
              <a:rPr lang="en-US" dirty="0"/>
              <a:t>Unit Testing</a:t>
            </a:r>
            <a:br>
              <a:rPr lang="en-US" dirty="0"/>
            </a:br>
            <a:r>
              <a:rPr lang="en-US" dirty="0"/>
              <a:t>Validate Size as Zero</a:t>
            </a:r>
            <a:endParaRPr dirty="0"/>
          </a:p>
        </p:txBody>
      </p:sp>
      <p:sp>
        <p:nvSpPr>
          <p:cNvPr id="196" name="Google Shape;196;g9504e29505_0_0">
            <a:extLst>
              <a:ext uri="{FF2B5EF4-FFF2-40B4-BE49-F238E27FC236}">
                <a16:creationId xmlns:a16="http://schemas.microsoft.com/office/drawing/2014/main" id="{477F1244-6E98-8CA7-C68A-B1094C1FE445}"/>
              </a:ext>
            </a:extLst>
          </p:cNvPr>
          <p:cNvSpPr txBox="1">
            <a:spLocks noGrp="1"/>
          </p:cNvSpPr>
          <p:nvPr>
            <p:ph type="body" idx="1"/>
          </p:nvPr>
        </p:nvSpPr>
        <p:spPr>
          <a:xfrm>
            <a:off x="706974" y="1808616"/>
            <a:ext cx="10820400" cy="40327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checks that the collection is successfully resized to zero after being filled with a set number of entries.</a:t>
            </a:r>
          </a:p>
          <a:p>
            <a:pPr marL="0" lvl="0" indent="0" algn="l" rtl="0">
              <a:lnSpc>
                <a:spcPct val="90000"/>
              </a:lnSpc>
              <a:spcBef>
                <a:spcPts val="1000"/>
              </a:spcBef>
              <a:spcAft>
                <a:spcPts val="0"/>
              </a:spcAft>
              <a:buSzPts val="1800"/>
              <a:buNone/>
            </a:pPr>
            <a:r>
              <a:rPr lang="en-US" dirty="0"/>
              <a:t>Test:</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Results:</a:t>
            </a:r>
            <a:endParaRPr dirty="0"/>
          </a:p>
        </p:txBody>
      </p:sp>
      <p:pic>
        <p:nvPicPr>
          <p:cNvPr id="197" name="Google Shape;197;g9504e29505_0_0" descr="Green Pace logo">
            <a:extLst>
              <a:ext uri="{FF2B5EF4-FFF2-40B4-BE49-F238E27FC236}">
                <a16:creationId xmlns:a16="http://schemas.microsoft.com/office/drawing/2014/main" id="{AF262027-47C8-5F1E-9335-DEB5956DEB9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A941D7E-9E4C-56E4-AB7B-794A48BAD74C}"/>
              </a:ext>
            </a:extLst>
          </p:cNvPr>
          <p:cNvPicPr>
            <a:picLocks noChangeAspect="1"/>
          </p:cNvPicPr>
          <p:nvPr/>
        </p:nvPicPr>
        <p:blipFill>
          <a:blip r:embed="rId7"/>
          <a:stretch>
            <a:fillRect/>
          </a:stretch>
        </p:blipFill>
        <p:spPr>
          <a:xfrm>
            <a:off x="706974" y="3063234"/>
            <a:ext cx="8479631" cy="2180768"/>
          </a:xfrm>
          <a:prstGeom prst="rect">
            <a:avLst/>
          </a:prstGeom>
        </p:spPr>
      </p:pic>
      <p:pic>
        <p:nvPicPr>
          <p:cNvPr id="5" name="Picture 4">
            <a:extLst>
              <a:ext uri="{FF2B5EF4-FFF2-40B4-BE49-F238E27FC236}">
                <a16:creationId xmlns:a16="http://schemas.microsoft.com/office/drawing/2014/main" id="{F0220DB2-E2B9-E11D-DA20-2D8024062B62}"/>
              </a:ext>
            </a:extLst>
          </p:cNvPr>
          <p:cNvPicPr>
            <a:picLocks noChangeAspect="1"/>
          </p:cNvPicPr>
          <p:nvPr/>
        </p:nvPicPr>
        <p:blipFill>
          <a:blip r:embed="rId8"/>
          <a:stretch>
            <a:fillRect/>
          </a:stretch>
        </p:blipFill>
        <p:spPr>
          <a:xfrm>
            <a:off x="706974" y="5629946"/>
            <a:ext cx="5556390" cy="569028"/>
          </a:xfrm>
          <a:prstGeom prst="rect">
            <a:avLst/>
          </a:prstGeom>
        </p:spPr>
      </p:pic>
      <p:pic>
        <p:nvPicPr>
          <p:cNvPr id="2" name="Slide 9">
            <a:hlinkClick r:id="" action="ppaction://media"/>
            <a:extLst>
              <a:ext uri="{FF2B5EF4-FFF2-40B4-BE49-F238E27FC236}">
                <a16:creationId xmlns:a16="http://schemas.microsoft.com/office/drawing/2014/main" id="{5E709820-662E-83A5-E09E-380DF1C52AF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96701" y="6346069"/>
            <a:ext cx="487363" cy="487363"/>
          </a:xfrm>
          <a:prstGeom prst="rect">
            <a:avLst/>
          </a:prstGeom>
        </p:spPr>
      </p:pic>
    </p:spTree>
    <p:custDataLst>
      <p:tags r:id="rId1"/>
    </p:custDataLst>
    <p:extLst>
      <p:ext uri="{BB962C8B-B14F-4D97-AF65-F5344CB8AC3E}">
        <p14:creationId xmlns:p14="http://schemas.microsoft.com/office/powerpoint/2010/main" val="2992793340"/>
      </p:ext>
    </p:extLst>
  </p:cSld>
  <p:clrMapOvr>
    <a:masterClrMapping/>
  </p:clrMapOvr>
  <mc:AlternateContent xmlns:mc="http://schemas.openxmlformats.org/markup-compatibility/2006" xmlns:p14="http://schemas.microsoft.com/office/powerpoint/2010/main">
    <mc:Choice Requires="p14">
      <p:transition spd="slow" p14:dur="2000" advTm="31401"/>
    </mc:Choice>
    <mc:Fallback xmlns="">
      <p:transition spd="slow" advTm="3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2848</TotalTime>
  <Words>1170</Words>
  <Application>Microsoft Office PowerPoint</Application>
  <PresentationFormat>Widescreen</PresentationFormat>
  <Paragraphs>231</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Validate Out of Range Error</vt:lpstr>
      <vt:lpstr>Unit Testing Validate Size as Zero</vt:lpstr>
      <vt:lpstr>Unit Testing Retrieve Removed Element</vt:lpstr>
      <vt:lpstr>Unit Testing Validate Max Value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Keegan Sevener</cp:lastModifiedBy>
  <cp:revision>145</cp:revision>
  <dcterms:created xsi:type="dcterms:W3CDTF">2020-08-19T17:59:24Z</dcterms:created>
  <dcterms:modified xsi:type="dcterms:W3CDTF">2025-06-21T20:04:57Z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